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256" r:id="rId2"/>
    <p:sldId id="463" r:id="rId3"/>
    <p:sldId id="522" r:id="rId4"/>
    <p:sldId id="523" r:id="rId5"/>
    <p:sldId id="524" r:id="rId6"/>
    <p:sldId id="525" r:id="rId7"/>
    <p:sldId id="529" r:id="rId8"/>
    <p:sldId id="528" r:id="rId9"/>
    <p:sldId id="530" r:id="rId10"/>
    <p:sldId id="531" r:id="rId11"/>
    <p:sldId id="532" r:id="rId12"/>
    <p:sldId id="533" r:id="rId13"/>
    <p:sldId id="508" r:id="rId14"/>
    <p:sldId id="509" r:id="rId15"/>
    <p:sldId id="510" r:id="rId16"/>
    <p:sldId id="511" r:id="rId17"/>
    <p:sldId id="512" r:id="rId18"/>
    <p:sldId id="514" r:id="rId19"/>
    <p:sldId id="517" r:id="rId20"/>
    <p:sldId id="515" r:id="rId21"/>
    <p:sldId id="516" r:id="rId22"/>
    <p:sldId id="518" r:id="rId23"/>
    <p:sldId id="519" r:id="rId24"/>
    <p:sldId id="527" r:id="rId25"/>
    <p:sldId id="492" r:id="rId26"/>
    <p:sldId id="520" r:id="rId27"/>
    <p:sldId id="521"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7" d="100"/>
          <a:sy n="77" d="100"/>
        </p:scale>
        <p:origin x="116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03%20Pseudo%20Classes%20in%20CSS/cs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04%20CSS%20External/cs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github.com/soyuztechnologies/UI5_Fresher_60H/blob/master/Day%202/04%20CSS%20External/css/mystyle.cs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JS%20Basic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Inline%20JS/JSBasci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ithub.com/soyuztechnologies/UI5_Fresher_60H/blob/master/Day%202/Internal%20JS/JSBasics.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Changing%20the%20CS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Adding%20Dynamic%20Content/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Async%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External%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hyperlink" Target="https://github.com/soyuztechnologies/UI5_Fresher_60H/blob/master/Day%202/External%20JS/utils/mycode.j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tiff"/><Relationship Id="rId5" Type="http://schemas.openxmlformats.org/officeDocument/2006/relationships/image" Target="../media/image32.tiff"/><Relationship Id="rId10" Type="http://schemas.openxmlformats.org/officeDocument/2006/relationships/image" Target="../media/image2.png"/><Relationship Id="rId4" Type="http://schemas.openxmlformats.org/officeDocument/2006/relationships/image" Target="../media/image31.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6.jpg"/><Relationship Id="rId7" Type="http://schemas.openxmlformats.org/officeDocument/2006/relationships/image" Target="../media/image3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w3schools.com/cs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01%20CSS%20Inline/cs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02%20CSS%20Internal/cs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Pseudo Classes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Add three images and style them using the </a:t>
            </a:r>
            <a:r>
              <a:rPr lang="en-US" b="1" dirty="0">
                <a:solidFill>
                  <a:schemeClr val="accent6"/>
                </a:solidFill>
              </a:rPr>
              <a:t>hover </a:t>
            </a:r>
            <a:r>
              <a:rPr lang="en-US" dirty="0"/>
              <a:t>class of CSS. So when we hover the mouse on the image gets highlighted.</a:t>
            </a:r>
          </a:p>
          <a:p>
            <a:r>
              <a:rPr lang="en-US" dirty="0"/>
              <a:t>Also create a Navbar in our HTML Page.</a:t>
            </a:r>
          </a:p>
          <a:p>
            <a:r>
              <a:rPr lang="en-US" dirty="0"/>
              <a:t>In this exercise we will also see how to apply styling on the child elements using the parent element..</a:t>
            </a:r>
          </a:p>
          <a:p>
            <a:endParaRPr lang="en-US" dirty="0"/>
          </a:p>
          <a:p>
            <a:r>
              <a:rPr lang="en-US" dirty="0"/>
              <a:t>Code Links:</a:t>
            </a:r>
          </a:p>
          <a:p>
            <a:pPr marL="285750" indent="-285750">
              <a:buFontTx/>
              <a:buChar char="-"/>
            </a:pPr>
            <a:r>
              <a:rPr lang="en-US" dirty="0">
                <a:hlinkClick r:id="rId3"/>
              </a:rPr>
              <a:t>cssbasics.html</a:t>
            </a:r>
            <a:r>
              <a:rPr lang="en-US" b="1" dirty="0">
                <a:hlinkClick r:id="rId3"/>
              </a:rPr>
              <a:t> </a:t>
            </a:r>
            <a:endParaRPr lang="en-US" b="1" dirty="0">
              <a:solidFill>
                <a:schemeClr val="accent6"/>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26CD66D-91B5-478F-839D-7C5043B6EDA1}"/>
              </a:ext>
            </a:extLst>
          </p:cNvPr>
          <p:cNvPicPr>
            <a:picLocks noChangeAspect="1"/>
          </p:cNvPicPr>
          <p:nvPr/>
        </p:nvPicPr>
        <p:blipFill>
          <a:blip r:embed="rId4"/>
          <a:stretch>
            <a:fillRect/>
          </a:stretch>
        </p:blipFill>
        <p:spPr>
          <a:xfrm>
            <a:off x="7325249" y="2561158"/>
            <a:ext cx="4098157" cy="3783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281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4236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b="0" i="0" dirty="0">
                <a:effectLst/>
              </a:rPr>
              <a:t>In </a:t>
            </a:r>
            <a:r>
              <a:rPr lang="en-US" b="0" i="0" u="none" strike="noStrike" dirty="0">
                <a:effectLst/>
              </a:rPr>
              <a:t>external CSS</a:t>
            </a:r>
            <a:r>
              <a:rPr lang="en-US" b="0" i="0" dirty="0">
                <a:effectLst/>
              </a:rPr>
              <a:t>, we link the web pages to the external </a:t>
            </a:r>
            <a:r>
              <a:rPr lang="en-US" b="1" i="0" dirty="0">
                <a:effectLst/>
              </a:rPr>
              <a:t>.css</a:t>
            </a:r>
            <a:r>
              <a:rPr lang="en-US" b="0" i="0" dirty="0">
                <a:effectLst/>
              </a:rPr>
              <a:t> file.</a:t>
            </a:r>
          </a:p>
          <a:p>
            <a:pPr marL="285750" indent="-285750" algn="just">
              <a:lnSpc>
                <a:spcPct val="150000"/>
              </a:lnSpc>
              <a:buFont typeface="Wingdings" panose="05000000000000000000" pitchFamily="2" charset="2"/>
              <a:buChar char="§"/>
            </a:pPr>
            <a:r>
              <a:rPr lang="en-US" b="0" i="0" dirty="0">
                <a:effectLst/>
              </a:rPr>
              <a:t>This CSS type is a more efficient method, especially for styling a large website.</a:t>
            </a:r>
            <a:r>
              <a:rPr lang="en-US" dirty="0"/>
              <a:t> </a:t>
            </a:r>
            <a:r>
              <a:rPr lang="en-US" b="0" i="0" dirty="0">
                <a:effectLst/>
              </a:rPr>
              <a:t>By editing one </a:t>
            </a:r>
            <a:r>
              <a:rPr lang="en-US" b="1" i="0" dirty="0">
                <a:effectLst/>
              </a:rPr>
              <a:t>.css</a:t>
            </a:r>
            <a:r>
              <a:rPr lang="en-US" b="0" i="0" dirty="0">
                <a:effectLst/>
              </a:rPr>
              <a:t> file, you can change your entire site at once.</a:t>
            </a:r>
          </a:p>
          <a:p>
            <a:pPr marL="285750" indent="-285750" algn="just">
              <a:lnSpc>
                <a:spcPct val="150000"/>
              </a:lnSpc>
              <a:buFont typeface="Wingdings" panose="05000000000000000000" pitchFamily="2" charset="2"/>
              <a:buChar char="§"/>
            </a:pPr>
            <a:r>
              <a:rPr lang="en-US" b="0" i="0" dirty="0">
                <a:effectLst/>
              </a:rPr>
              <a:t>Since the CSS code is in a separate document, your HTML files will have a cleaner structure and are smaller in size.</a:t>
            </a:r>
          </a:p>
          <a:p>
            <a:pPr marL="285750" indent="-285750" algn="just">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C8F88B8-2ECD-405B-84A9-1BEB0F246E8A}"/>
              </a:ext>
            </a:extLst>
          </p:cNvPr>
          <p:cNvPicPr>
            <a:picLocks noChangeAspect="1"/>
          </p:cNvPicPr>
          <p:nvPr/>
        </p:nvPicPr>
        <p:blipFill>
          <a:blip r:embed="rId3"/>
          <a:stretch>
            <a:fillRect/>
          </a:stretch>
        </p:blipFill>
        <p:spPr>
          <a:xfrm>
            <a:off x="5842585" y="3657640"/>
            <a:ext cx="5516645" cy="2050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356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use the External style CSS to style our HTML page.</a:t>
            </a:r>
          </a:p>
          <a:p>
            <a:r>
              <a:rPr lang="en-US" dirty="0"/>
              <a:t>We will also style our table element to demonstrate the concept of styling the child elements.</a:t>
            </a:r>
          </a:p>
          <a:p>
            <a:endParaRPr lang="en-US" dirty="0"/>
          </a:p>
          <a:p>
            <a:r>
              <a:rPr lang="en-US" dirty="0"/>
              <a:t>Exercise code:</a:t>
            </a:r>
          </a:p>
          <a:p>
            <a:pPr marL="285750" indent="-285750">
              <a:buFontTx/>
              <a:buChar char="-"/>
            </a:pPr>
            <a:r>
              <a:rPr lang="en-US" dirty="0">
                <a:hlinkClick r:id="rId3"/>
              </a:rPr>
              <a:t>cssbasics.html</a:t>
            </a:r>
            <a:endParaRPr lang="en-US" dirty="0"/>
          </a:p>
          <a:p>
            <a:pPr marL="285750" indent="-285750">
              <a:buFontTx/>
              <a:buChar char="-"/>
            </a:pPr>
            <a:r>
              <a:rPr lang="en-US" dirty="0">
                <a:hlinkClick r:id="rId4"/>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F1F5879-40B3-479A-AD98-ABD691352FEE}"/>
              </a:ext>
            </a:extLst>
          </p:cNvPr>
          <p:cNvPicPr>
            <a:picLocks noChangeAspect="1"/>
          </p:cNvPicPr>
          <p:nvPr/>
        </p:nvPicPr>
        <p:blipFill>
          <a:blip r:embed="rId5"/>
          <a:stretch>
            <a:fillRect/>
          </a:stretch>
        </p:blipFill>
        <p:spPr>
          <a:xfrm>
            <a:off x="452972" y="4249886"/>
            <a:ext cx="3768682" cy="1461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8B86276-7B42-4BBA-B912-6C508B420A81}"/>
              </a:ext>
            </a:extLst>
          </p:cNvPr>
          <p:cNvPicPr>
            <a:picLocks noChangeAspect="1"/>
          </p:cNvPicPr>
          <p:nvPr/>
        </p:nvPicPr>
        <p:blipFill>
          <a:blip r:embed="rId6"/>
          <a:stretch>
            <a:fillRect/>
          </a:stretch>
        </p:blipFill>
        <p:spPr>
          <a:xfrm>
            <a:off x="6361220" y="2370063"/>
            <a:ext cx="5177023" cy="3341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65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CDA52AC-B003-43B7-89F6-C5232EF45B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49" r="23262"/>
          <a:stretch/>
        </p:blipFill>
        <p:spPr bwMode="auto">
          <a:xfrm>
            <a:off x="9958935" y="2409485"/>
            <a:ext cx="1225900" cy="13857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1891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JavaScript is the </a:t>
            </a:r>
            <a:r>
              <a:rPr lang="en-US" b="1" i="0" dirty="0">
                <a:solidFill>
                  <a:srgbClr val="000000"/>
                </a:solidFill>
                <a:effectLst/>
              </a:rPr>
              <a:t>Programming Language</a:t>
            </a:r>
            <a:r>
              <a:rPr lang="en-US" b="0" i="0" dirty="0">
                <a:solidFill>
                  <a:srgbClr val="000000"/>
                </a:solidFill>
                <a:effectLst/>
              </a:rPr>
              <a:t> for the Web. Simply, JavaScript is browser’s programming language.</a:t>
            </a:r>
          </a:p>
          <a:p>
            <a:pPr marL="285750" indent="-285750" algn="just">
              <a:buFont typeface="Wingdings" panose="05000000000000000000" pitchFamily="2" charset="2"/>
              <a:buChar char="§"/>
            </a:pPr>
            <a:r>
              <a:rPr lang="en-US" dirty="0">
                <a:solidFill>
                  <a:srgbClr val="000000"/>
                </a:solidFill>
              </a:rPr>
              <a:t>Every browser directly understand JavaScript.</a:t>
            </a:r>
          </a:p>
          <a:p>
            <a:pPr marL="285750" indent="-285750" algn="just">
              <a:buFont typeface="Wingdings" panose="05000000000000000000" pitchFamily="2" charset="2"/>
              <a:buChar char="§"/>
            </a:pPr>
            <a:r>
              <a:rPr lang="en-US" dirty="0"/>
              <a:t>Java and Java Script are completely different in their design, purpose and usage.</a:t>
            </a:r>
          </a:p>
          <a:p>
            <a:pPr marL="285750" indent="-285750" algn="just">
              <a:buFont typeface="Wingdings" panose="05000000000000000000" pitchFamily="2" charset="2"/>
              <a:buChar char="§"/>
            </a:pPr>
            <a:r>
              <a:rPr lang="en-US" b="0" i="0" dirty="0">
                <a:solidFill>
                  <a:srgbClr val="000000"/>
                </a:solidFill>
                <a:effectLst/>
              </a:rPr>
              <a:t>JavaScript is the world's most popular programming language.</a:t>
            </a:r>
            <a:endParaRPr lang="en-US" dirty="0"/>
          </a:p>
          <a:p>
            <a:pPr marL="285750" indent="-285750" algn="just">
              <a:buFont typeface="Wingdings" panose="05000000000000000000" pitchFamily="2" charset="2"/>
              <a:buChar char="§"/>
            </a:pPr>
            <a:r>
              <a:rPr lang="en-US" b="0" i="0" dirty="0">
                <a:solidFill>
                  <a:srgbClr val="10162F"/>
                </a:solidFill>
                <a:effectLst/>
              </a:rPr>
              <a:t>JavaScript is among the most powerful and flexible programming languages of the web. It powers the dynamic behavior on most websites.</a:t>
            </a:r>
            <a:endParaRPr lang="en-US" dirty="0"/>
          </a:p>
          <a:p>
            <a:pPr marL="285750" indent="-285750" algn="just">
              <a:buFont typeface="Wingdings" panose="05000000000000000000" pitchFamily="2" charset="2"/>
              <a:buChar char="§"/>
            </a:pPr>
            <a:r>
              <a:rPr lang="en-US" dirty="0">
                <a:solidFill>
                  <a:srgbClr val="000000"/>
                </a:solidFill>
              </a:rPr>
              <a:t>There are two types of JavaScript:</a:t>
            </a:r>
          </a:p>
          <a:p>
            <a:pPr marL="800100" lvl="1" indent="-342900" algn="just">
              <a:buFont typeface="+mj-lt"/>
              <a:buAutoNum type="arabicPeriod"/>
            </a:pPr>
            <a:r>
              <a:rPr lang="en-US" dirty="0">
                <a:solidFill>
                  <a:srgbClr val="000000"/>
                </a:solidFill>
              </a:rPr>
              <a:t>Client-Side JS</a:t>
            </a:r>
          </a:p>
          <a:p>
            <a:pPr marL="800100" lvl="1" indent="-342900" algn="just">
              <a:buFont typeface="+mj-lt"/>
              <a:buAutoNum type="arabicPeriod"/>
            </a:pPr>
            <a:r>
              <a:rPr lang="en-US" dirty="0">
                <a:solidFill>
                  <a:srgbClr val="000000"/>
                </a:solidFill>
              </a:rPr>
              <a:t>Server-Side JS</a:t>
            </a:r>
          </a:p>
          <a:p>
            <a:pPr marL="342900" indent="-342900" algn="just">
              <a:buFont typeface="+mj-lt"/>
              <a:buAutoNum type="arabicPeriod"/>
            </a:pPr>
            <a:endParaRPr lang="en-US" dirty="0">
              <a:solidFill>
                <a:srgbClr val="000000"/>
              </a:solidFill>
            </a:endParaRPr>
          </a:p>
          <a:p>
            <a:pPr algn="just"/>
            <a:r>
              <a:rPr lang="en-US" b="1" dirty="0">
                <a:solidFill>
                  <a:schemeClr val="accent6"/>
                </a:solidFill>
              </a:rPr>
              <a:t>Client-Side JS:</a:t>
            </a:r>
          </a:p>
          <a:p>
            <a:pPr marL="285750" indent="-285750" algn="just">
              <a:buFont typeface="Wingdings" panose="05000000000000000000" pitchFamily="2" charset="2"/>
              <a:buChar char="§"/>
            </a:pPr>
            <a:r>
              <a:rPr lang="en-US" dirty="0">
                <a:solidFill>
                  <a:srgbClr val="000000"/>
                </a:solidFill>
              </a:rPr>
              <a:t>When the JS code runs on the client side (browser), then it is known as Client-side JS.</a:t>
            </a:r>
          </a:p>
          <a:p>
            <a:pPr marL="285750" indent="-285750" algn="just">
              <a:buFont typeface="Wingdings" panose="05000000000000000000" pitchFamily="2" charset="2"/>
              <a:buChar char="§"/>
            </a:pPr>
            <a:r>
              <a:rPr lang="en-US" dirty="0">
                <a:solidFill>
                  <a:srgbClr val="000000"/>
                </a:solidFill>
              </a:rPr>
              <a:t>It is simple, easy and used in web development.</a:t>
            </a:r>
          </a:p>
          <a:p>
            <a:pPr marL="285750" indent="-285750" algn="just">
              <a:buFont typeface="Wingdings" panose="05000000000000000000" pitchFamily="2" charset="2"/>
              <a:buChar char="§"/>
            </a:pPr>
            <a:r>
              <a:rPr lang="en-US" dirty="0">
                <a:solidFill>
                  <a:srgbClr val="000000"/>
                </a:solidFill>
              </a:rPr>
              <a:t>Since the code runs on client side, it is extremely fast and we can test/debug it directly in browser.</a:t>
            </a:r>
          </a:p>
          <a:p>
            <a:pPr marL="285750" indent="-285750" algn="just">
              <a:buFont typeface="Wingdings" panose="05000000000000000000" pitchFamily="2" charset="2"/>
              <a:buChar char="§"/>
            </a:pPr>
            <a:endParaRPr lang="en-US" dirty="0">
              <a:solidFill>
                <a:srgbClr val="000000"/>
              </a:solidFill>
            </a:endParaRPr>
          </a:p>
          <a:p>
            <a:pPr algn="just"/>
            <a:r>
              <a:rPr lang="en-US" b="1" dirty="0">
                <a:solidFill>
                  <a:schemeClr val="accent6"/>
                </a:solidFill>
              </a:rPr>
              <a:t>Server-side JS:</a:t>
            </a:r>
          </a:p>
          <a:p>
            <a:pPr marL="285750" indent="-285750" algn="just">
              <a:buFont typeface="Wingdings" panose="05000000000000000000" pitchFamily="2" charset="2"/>
              <a:buChar char="§"/>
            </a:pPr>
            <a:r>
              <a:rPr lang="en-US" dirty="0"/>
              <a:t>When the JS code runs on the server side, then it is known as Server Side JS.</a:t>
            </a:r>
          </a:p>
          <a:p>
            <a:pPr marL="285750" indent="-285750" algn="just">
              <a:buFont typeface="Wingdings" panose="05000000000000000000" pitchFamily="2" charset="2"/>
              <a:buChar char="§"/>
            </a:pPr>
            <a:r>
              <a:rPr lang="en-US" dirty="0"/>
              <a:t>This gives a benefit to developer to learn only one language with which they can code on both side.</a:t>
            </a:r>
          </a:p>
          <a:p>
            <a:pPr marL="285750" indent="-285750" algn="just">
              <a:buFont typeface="Wingdings" panose="05000000000000000000" pitchFamily="2" charset="2"/>
              <a:buChar char="§"/>
            </a:pPr>
            <a:r>
              <a:rPr lang="en-US" dirty="0"/>
              <a:t>Server side JS can be used to validate data, db look ups, send mails, trigger integration.</a:t>
            </a:r>
          </a:p>
          <a:p>
            <a:pPr marL="285750" indent="-285750" algn="just">
              <a:buFont typeface="Wingdings" panose="05000000000000000000" pitchFamily="2" charset="2"/>
              <a:buChar char="§"/>
            </a:pPr>
            <a:r>
              <a:rPr lang="en-US" dirty="0"/>
              <a:t>NodeJS is one of the example of Server Side JS. (It is a framework developed to work on server side).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489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Usage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373359"/>
          </a:xfrm>
          <a:prstGeom prst="rect">
            <a:avLst/>
          </a:prstGeom>
          <a:noFill/>
        </p:spPr>
        <p:txBody>
          <a:bodyPr wrap="square" rtlCol="0">
            <a:spAutoFit/>
          </a:bodyPr>
          <a:lstStyle/>
          <a:p>
            <a:pPr marL="342900" indent="-342900">
              <a:lnSpc>
                <a:spcPct val="150000"/>
              </a:lnSpc>
              <a:buFontTx/>
              <a:buChar char="-"/>
            </a:pPr>
            <a:r>
              <a:rPr lang="en-US" dirty="0"/>
              <a:t>JS can used to show output to user.</a:t>
            </a:r>
          </a:p>
          <a:p>
            <a:pPr marL="342900" indent="-342900">
              <a:lnSpc>
                <a:spcPct val="150000"/>
              </a:lnSpc>
              <a:buFontTx/>
              <a:buChar char="-"/>
            </a:pPr>
            <a:r>
              <a:rPr lang="en-US" dirty="0"/>
              <a:t>It is used to Validate user input.</a:t>
            </a:r>
          </a:p>
          <a:p>
            <a:pPr marL="342900" indent="-342900">
              <a:lnSpc>
                <a:spcPct val="150000"/>
              </a:lnSpc>
              <a:buFontTx/>
              <a:buChar char="-"/>
            </a:pPr>
            <a:r>
              <a:rPr lang="en-US" dirty="0"/>
              <a:t>We can change the CSS at runtime using the JavaScript. </a:t>
            </a:r>
          </a:p>
          <a:p>
            <a:pPr marL="342900" indent="-342900">
              <a:lnSpc>
                <a:spcPct val="150000"/>
              </a:lnSpc>
              <a:buFontTx/>
              <a:buChar char="-"/>
            </a:pPr>
            <a:r>
              <a:rPr lang="en-US" dirty="0"/>
              <a:t>Manipulate the DOM</a:t>
            </a:r>
          </a:p>
          <a:p>
            <a:pPr marL="342900" indent="-342900">
              <a:lnSpc>
                <a:spcPct val="150000"/>
              </a:lnSpc>
              <a:buFontTx/>
              <a:buChar char="-"/>
            </a:pPr>
            <a:r>
              <a:rPr lang="en-US" dirty="0"/>
              <a:t>Access the HTML Elements and their properties/values</a:t>
            </a:r>
          </a:p>
          <a:p>
            <a:pPr marL="342900" indent="-342900">
              <a:lnSpc>
                <a:spcPct val="150000"/>
              </a:lnSpc>
              <a:buFontTx/>
              <a:buChar char="-"/>
            </a:pPr>
            <a:r>
              <a:rPr lang="en-US" dirty="0"/>
              <a:t>Send call to server</a:t>
            </a:r>
          </a:p>
          <a:p>
            <a:pPr marL="342900" indent="-342900">
              <a:lnSpc>
                <a:spcPct val="150000"/>
              </a:lnSpc>
              <a:buFontTx/>
              <a:buChar char="-"/>
            </a:pPr>
            <a:r>
              <a:rPr lang="en-US" dirty="0"/>
              <a:t>Develop Application logic</a:t>
            </a:r>
          </a:p>
          <a:p>
            <a:pPr marL="342900" indent="-342900">
              <a:lnSpc>
                <a:spcPct val="150000"/>
              </a:lnSpc>
              <a:buFontTx/>
              <a:buChar char="-"/>
            </a:pPr>
            <a:r>
              <a:rPr lang="en-US" b="0" i="0" dirty="0">
                <a:solidFill>
                  <a:srgbClr val="000000"/>
                </a:solidFill>
                <a:effectLst/>
                <a:latin typeface="inter-regular"/>
              </a:rPr>
              <a:t>To display dialog boxes and pop-up windows.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105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54614" cy="5632311"/>
          </a:xfrm>
          <a:prstGeom prst="rect">
            <a:avLst/>
          </a:prstGeom>
          <a:noFill/>
        </p:spPr>
        <p:txBody>
          <a:bodyPr wrap="square" rtlCol="0">
            <a:spAutoFit/>
          </a:bodyPr>
          <a:lstStyle/>
          <a:p>
            <a:pPr marL="285750" indent="-285750" algn="just" defTabSz="914126">
              <a:buFontTx/>
              <a:buChar char="-"/>
            </a:pPr>
            <a:r>
              <a:rPr lang="en-US" dirty="0">
                <a:solidFill>
                  <a:prstClr val="black"/>
                </a:solidFill>
              </a:rPr>
              <a:t>JavaScript is case-sensitive. E.g value and Value are not same (80% developers does case-sensitive errors)</a:t>
            </a:r>
          </a:p>
          <a:p>
            <a:pPr marL="285750" indent="-285750" algn="just" defTabSz="914126">
              <a:buFontTx/>
              <a:buChar char="-"/>
            </a:pPr>
            <a:r>
              <a:rPr lang="en-US" dirty="0">
                <a:solidFill>
                  <a:prstClr val="black"/>
                </a:solidFill>
              </a:rPr>
              <a:t>Every statement in JS ends with semi-column (;).</a:t>
            </a:r>
          </a:p>
          <a:p>
            <a:pPr marL="285750" indent="-285750" algn="just" defTabSz="914126">
              <a:buFontTx/>
              <a:buChar char="-"/>
            </a:pPr>
            <a:r>
              <a:rPr lang="en-US" dirty="0"/>
              <a:t>The variable names and function names follow camel-case naming convention which means first letter of first word is small and next consecutive word’s first letter is caps</a:t>
            </a:r>
            <a:r>
              <a:rPr lang="en-US" dirty="0">
                <a:solidFill>
                  <a:prstClr val="black"/>
                </a:solidFill>
              </a:rPr>
              <a:t>.</a:t>
            </a:r>
          </a:p>
          <a:p>
            <a:pPr marL="742950" lvl="1" indent="-285750" algn="just" defTabSz="914126">
              <a:buFontTx/>
              <a:buChar char="-"/>
            </a:pPr>
            <a:r>
              <a:rPr lang="en-US" b="1" dirty="0">
                <a:solidFill>
                  <a:prstClr val="black"/>
                </a:solidFill>
              </a:rPr>
              <a:t>Ex:- </a:t>
            </a:r>
          </a:p>
          <a:p>
            <a:pPr marL="1200150" lvl="2" indent="-285750" algn="just" defTabSz="914126">
              <a:buFontTx/>
              <a:buChar char="-"/>
            </a:pPr>
            <a:r>
              <a:rPr lang="en-US" dirty="0">
                <a:solidFill>
                  <a:prstClr val="black"/>
                </a:solidFill>
              </a:rPr>
              <a:t>iloveindia </a:t>
            </a:r>
            <a:r>
              <a:rPr lang="en-US" dirty="0">
                <a:solidFill>
                  <a:prstClr val="black"/>
                </a:solidFill>
                <a:sym typeface="Wingdings" panose="05000000000000000000" pitchFamily="2" charset="2"/>
              </a:rPr>
              <a:t> iLoveIndia</a:t>
            </a:r>
          </a:p>
          <a:p>
            <a:pPr marL="1200150" lvl="2" indent="-285750" algn="just" defTabSz="914126">
              <a:buFontTx/>
              <a:buChar char="-"/>
            </a:pPr>
            <a:r>
              <a:rPr lang="en-US" dirty="0">
                <a:solidFill>
                  <a:prstClr val="black"/>
                </a:solidFill>
                <a:sym typeface="Wingdings" panose="05000000000000000000" pitchFamily="2" charset="2"/>
              </a:rPr>
              <a:t>wearelearningJS  weAreLearningJs</a:t>
            </a:r>
          </a:p>
          <a:p>
            <a:pPr marL="285750" indent="-285750" algn="just" defTabSz="914126">
              <a:buFontTx/>
              <a:buChar char="-"/>
            </a:pPr>
            <a:r>
              <a:rPr lang="en-US" dirty="0">
                <a:solidFill>
                  <a:prstClr val="black"/>
                </a:solidFill>
              </a:rPr>
              <a:t>We can declare variable in JS without specifying any data type, </a:t>
            </a:r>
            <a:r>
              <a:rPr lang="en-US" dirty="0"/>
              <a:t>based on the value assigned the data type is automatically picked</a:t>
            </a:r>
            <a:r>
              <a:rPr lang="en-US" dirty="0">
                <a:solidFill>
                  <a:prstClr val="black"/>
                </a:solidFill>
              </a:rPr>
              <a:t>, the keyword to declare variable is </a:t>
            </a:r>
            <a:r>
              <a:rPr lang="en-US" b="1" dirty="0">
                <a:solidFill>
                  <a:prstClr val="black"/>
                </a:solidFill>
              </a:rPr>
              <a:t>var.</a:t>
            </a:r>
          </a:p>
          <a:p>
            <a:pPr marL="285750" indent="-285750" algn="just" defTabSz="914126">
              <a:buFontTx/>
              <a:buChar char="-"/>
            </a:pPr>
            <a:r>
              <a:rPr lang="en-US" dirty="0">
                <a:sym typeface="Wingdings" panose="05000000000000000000" pitchFamily="2" charset="2"/>
              </a:rPr>
              <a:t>Java script unlike other programming language is a </a:t>
            </a:r>
            <a:r>
              <a:rPr lang="en-US" b="1" i="1" dirty="0">
                <a:sym typeface="Wingdings" panose="05000000000000000000" pitchFamily="2" charset="2"/>
              </a:rPr>
              <a:t>asynchronous non-blocking </a:t>
            </a:r>
            <a:r>
              <a:rPr lang="en-US" b="1" i="1" dirty="0" err="1">
                <a:sym typeface="Wingdings" panose="05000000000000000000" pitchFamily="2" charset="2"/>
              </a:rPr>
              <a:t>i</a:t>
            </a:r>
            <a:r>
              <a:rPr lang="en-US" b="1" i="1" dirty="0">
                <a:sym typeface="Wingdings" panose="05000000000000000000" pitchFamily="2" charset="2"/>
              </a:rPr>
              <a:t>/o.</a:t>
            </a:r>
          </a:p>
          <a:p>
            <a:pPr marL="285750" indent="-285750" algn="just">
              <a:buFontTx/>
              <a:buChar char="-"/>
            </a:pPr>
            <a:r>
              <a:rPr lang="en-US" dirty="0">
                <a:sym typeface="Wingdings" panose="05000000000000000000" pitchFamily="2" charset="2"/>
              </a:rPr>
              <a:t>JS offers 2 built-in objects</a:t>
            </a:r>
          </a:p>
          <a:p>
            <a:pPr marL="895243" lvl="1" indent="-285750" algn="just">
              <a:buFontTx/>
              <a:buChar char="-"/>
            </a:pPr>
            <a:r>
              <a:rPr lang="en-US" b="1" dirty="0">
                <a:sym typeface="Wingdings" panose="05000000000000000000" pitchFamily="2" charset="2"/>
              </a:rPr>
              <a:t>document – </a:t>
            </a:r>
            <a:r>
              <a:rPr lang="en-US" dirty="0">
                <a:sym typeface="Wingdings" panose="05000000000000000000" pitchFamily="2" charset="2"/>
              </a:rPr>
              <a:t>the object of DOM, using this object we can access HTML elements of our page.</a:t>
            </a:r>
            <a:endParaRPr lang="en-US" b="1" dirty="0">
              <a:sym typeface="Wingdings" panose="05000000000000000000" pitchFamily="2" charset="2"/>
            </a:endParaRPr>
          </a:p>
          <a:p>
            <a:pPr marL="895243" lvl="1" indent="-285750" algn="just">
              <a:buFontTx/>
              <a:buChar char="-"/>
            </a:pPr>
            <a:r>
              <a:rPr lang="en-US" b="1" dirty="0">
                <a:sym typeface="Wingdings" panose="05000000000000000000" pitchFamily="2" charset="2"/>
              </a:rPr>
              <a:t>window – </a:t>
            </a:r>
            <a:r>
              <a:rPr lang="en-US" dirty="0">
                <a:sym typeface="Wingdings" panose="05000000000000000000" pitchFamily="2" charset="2"/>
              </a:rPr>
              <a:t>it is the object of browser window </a:t>
            </a:r>
          </a:p>
          <a:p>
            <a:pPr marL="342900" indent="-342900" algn="just">
              <a:buFontTx/>
              <a:buChar char="-"/>
            </a:pPr>
            <a:r>
              <a:rPr lang="en-US" dirty="0"/>
              <a:t>Symbols will have special meaning </a:t>
            </a:r>
          </a:p>
          <a:p>
            <a:pPr marL="952393" lvl="1" indent="-342900" algn="just">
              <a:buFontTx/>
              <a:buChar char="-"/>
            </a:pPr>
            <a:r>
              <a:rPr lang="en-US" dirty="0"/>
              <a:t>( ) - parenthesis</a:t>
            </a:r>
          </a:p>
          <a:p>
            <a:pPr marL="952393" lvl="1" indent="-342900" algn="just">
              <a:buFontTx/>
              <a:buChar char="-"/>
            </a:pPr>
            <a:r>
              <a:rPr lang="en-US" dirty="0"/>
              <a:t>{ } - braces</a:t>
            </a:r>
          </a:p>
          <a:p>
            <a:pPr marL="952393" lvl="1" indent="-342900" algn="just">
              <a:buFontTx/>
              <a:buChar char="-"/>
            </a:pPr>
            <a:r>
              <a:rPr lang="en-US" dirty="0"/>
              <a:t>[ ] – bracket</a:t>
            </a:r>
          </a:p>
          <a:p>
            <a:pPr marL="342900" indent="-342900" algn="just">
              <a:buFontTx/>
              <a:buChar char="-"/>
            </a:pPr>
            <a:r>
              <a:rPr lang="en-US" dirty="0">
                <a:solidFill>
                  <a:prstClr val="black"/>
                </a:solidFill>
              </a:rPr>
              <a:t>In JS = is an assignment operator, == and === are comparison operator, == compare only value and === compare data type and value both.</a:t>
            </a:r>
          </a:p>
          <a:p>
            <a:pPr marL="342900" indent="-342900" algn="just">
              <a:buFontTx/>
              <a:buChar char="-"/>
            </a:pPr>
            <a:r>
              <a:rPr lang="en-US" dirty="0">
                <a:solidFill>
                  <a:prstClr val="black"/>
                </a:solidFill>
              </a:rPr>
              <a:t>We can run JS on Console. To open Console press F12 on the browser window.</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335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Variables and Data Types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b="1" dirty="0"/>
              <a:t>Variables: </a:t>
            </a:r>
            <a:r>
              <a:rPr lang="en-US" b="0" i="0" dirty="0">
                <a:effectLst/>
              </a:rPr>
              <a:t>Variables are containers for storing data (storing data values).</a:t>
            </a:r>
          </a:p>
          <a:p>
            <a:pPr algn="just"/>
            <a:r>
              <a:rPr lang="en-US" b="1" dirty="0"/>
              <a:t>Data Types: </a:t>
            </a:r>
            <a:r>
              <a:rPr lang="en-US" b="0" i="0" dirty="0">
                <a:solidFill>
                  <a:srgbClr val="252525"/>
                </a:solidFill>
                <a:effectLst/>
              </a:rPr>
              <a:t>Data types in JavaScript describe the different types or kinds of data that you will be working with and storing in variables.</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7E891DE-65F1-4357-B05A-EAD6C0BD5674}"/>
              </a:ext>
            </a:extLst>
          </p:cNvPr>
          <p:cNvGrpSpPr/>
          <p:nvPr/>
        </p:nvGrpSpPr>
        <p:grpSpPr>
          <a:xfrm>
            <a:off x="2045657" y="2097157"/>
            <a:ext cx="8100685" cy="4572202"/>
            <a:chOff x="1461051" y="874643"/>
            <a:chExt cx="9015086" cy="5739848"/>
          </a:xfrm>
        </p:grpSpPr>
        <p:sp>
          <p:nvSpPr>
            <p:cNvPr id="7" name="Rectangle 6">
              <a:extLst>
                <a:ext uri="{FF2B5EF4-FFF2-40B4-BE49-F238E27FC236}">
                  <a16:creationId xmlns:a16="http://schemas.microsoft.com/office/drawing/2014/main" id="{EFAC317B-1DD0-40BD-9A16-87A870AE8665}"/>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9" name="Rectangle 8">
              <a:extLst>
                <a:ext uri="{FF2B5EF4-FFF2-40B4-BE49-F238E27FC236}">
                  <a16:creationId xmlns:a16="http://schemas.microsoft.com/office/drawing/2014/main" id="{6E9EEC47-98C4-41F0-981F-62B9ECCCA64F}"/>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10" name="Rectangle 9">
              <a:extLst>
                <a:ext uri="{FF2B5EF4-FFF2-40B4-BE49-F238E27FC236}">
                  <a16:creationId xmlns:a16="http://schemas.microsoft.com/office/drawing/2014/main" id="{F9D836F1-04AF-42FB-9192-8869526976CB}"/>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11" name="Connector: Elbow 10">
              <a:extLst>
                <a:ext uri="{FF2B5EF4-FFF2-40B4-BE49-F238E27FC236}">
                  <a16:creationId xmlns:a16="http://schemas.microsoft.com/office/drawing/2014/main" id="{C427DD1E-6684-4F8F-AF6A-5416C5A401B6}"/>
                </a:ext>
              </a:extLst>
            </p:cNvPr>
            <p:cNvCxnSpPr>
              <a:stCxn id="7" idx="2"/>
              <a:endCxn id="9"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or: Elbow 11">
              <a:extLst>
                <a:ext uri="{FF2B5EF4-FFF2-40B4-BE49-F238E27FC236}">
                  <a16:creationId xmlns:a16="http://schemas.microsoft.com/office/drawing/2014/main" id="{ABC4BDA7-4660-4702-B46D-E0BEEEEB59D4}"/>
                </a:ext>
              </a:extLst>
            </p:cNvPr>
            <p:cNvCxnSpPr>
              <a:stCxn id="7" idx="2"/>
              <a:endCxn id="10"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4CCBFB81-6A22-44A7-9952-D66610826628}"/>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14" name="Rectangle 13">
              <a:extLst>
                <a:ext uri="{FF2B5EF4-FFF2-40B4-BE49-F238E27FC236}">
                  <a16:creationId xmlns:a16="http://schemas.microsoft.com/office/drawing/2014/main" id="{A7670FC6-4EE4-4902-A45A-06C8AE64CC68}"/>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15" name="Rectangle 14">
              <a:extLst>
                <a:ext uri="{FF2B5EF4-FFF2-40B4-BE49-F238E27FC236}">
                  <a16:creationId xmlns:a16="http://schemas.microsoft.com/office/drawing/2014/main" id="{0D64AE0C-F123-437D-BDC3-7C38E4E13C49}"/>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16" name="Rectangle 15">
              <a:extLst>
                <a:ext uri="{FF2B5EF4-FFF2-40B4-BE49-F238E27FC236}">
                  <a16:creationId xmlns:a16="http://schemas.microsoft.com/office/drawing/2014/main" id="{1DEEE05B-8043-468D-92BB-56694BCEA218}"/>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17" name="Rectangle 16">
              <a:extLst>
                <a:ext uri="{FF2B5EF4-FFF2-40B4-BE49-F238E27FC236}">
                  <a16:creationId xmlns:a16="http://schemas.microsoft.com/office/drawing/2014/main" id="{49A45110-F533-4ADD-8FB8-58F55319AAFA}"/>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18" name="Rectangle 17">
              <a:extLst>
                <a:ext uri="{FF2B5EF4-FFF2-40B4-BE49-F238E27FC236}">
                  <a16:creationId xmlns:a16="http://schemas.microsoft.com/office/drawing/2014/main" id="{49473A91-2A96-45A9-A75D-A7C19C03D24B}"/>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19" name="Connector: Elbow 18">
              <a:extLst>
                <a:ext uri="{FF2B5EF4-FFF2-40B4-BE49-F238E27FC236}">
                  <a16:creationId xmlns:a16="http://schemas.microsoft.com/office/drawing/2014/main" id="{D518DE56-7883-40DA-8D5C-2B60CF426319}"/>
                </a:ext>
              </a:extLst>
            </p:cNvPr>
            <p:cNvCxnSpPr>
              <a:stCxn id="9" idx="2"/>
              <a:endCxn id="18"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FFC1C22F-C551-4F4F-B1F8-E39274F80255}"/>
                </a:ext>
              </a:extLst>
            </p:cNvPr>
            <p:cNvCxnSpPr>
              <a:stCxn id="9" idx="2"/>
              <a:endCxn id="17"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or: Elbow 22">
              <a:extLst>
                <a:ext uri="{FF2B5EF4-FFF2-40B4-BE49-F238E27FC236}">
                  <a16:creationId xmlns:a16="http://schemas.microsoft.com/office/drawing/2014/main" id="{7080B91A-6368-41FF-8A8C-13B6C510E699}"/>
                </a:ext>
              </a:extLst>
            </p:cNvPr>
            <p:cNvCxnSpPr>
              <a:stCxn id="9" idx="2"/>
              <a:endCxn id="16"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Connector: Elbow 23">
              <a:extLst>
                <a:ext uri="{FF2B5EF4-FFF2-40B4-BE49-F238E27FC236}">
                  <a16:creationId xmlns:a16="http://schemas.microsoft.com/office/drawing/2014/main" id="{9E81A089-1CAD-46A0-9F22-310E3C413B40}"/>
                </a:ext>
              </a:extLst>
            </p:cNvPr>
            <p:cNvCxnSpPr>
              <a:stCxn id="9" idx="2"/>
              <a:endCxn id="15"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or: Elbow 24">
              <a:extLst>
                <a:ext uri="{FF2B5EF4-FFF2-40B4-BE49-F238E27FC236}">
                  <a16:creationId xmlns:a16="http://schemas.microsoft.com/office/drawing/2014/main" id="{2BADDA2C-C372-4448-B959-DB97DE923755}"/>
                </a:ext>
              </a:extLst>
            </p:cNvPr>
            <p:cNvCxnSpPr>
              <a:stCxn id="9" idx="2"/>
              <a:endCxn id="14"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08C18618-9CC3-48CE-B9F6-582E036D3E5D}"/>
                </a:ext>
              </a:extLst>
            </p:cNvPr>
            <p:cNvCxnSpPr>
              <a:stCxn id="9" idx="2"/>
              <a:endCxn id="13"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C4B967ED-B4D6-4D74-81AA-69247792AEF6}"/>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28" name="Rectangle 27">
              <a:extLst>
                <a:ext uri="{FF2B5EF4-FFF2-40B4-BE49-F238E27FC236}">
                  <a16:creationId xmlns:a16="http://schemas.microsoft.com/office/drawing/2014/main" id="{B9F0B46B-A1AF-4FC3-9245-4917F09C31B9}"/>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29" name="Connector: Elbow 28">
              <a:extLst>
                <a:ext uri="{FF2B5EF4-FFF2-40B4-BE49-F238E27FC236}">
                  <a16:creationId xmlns:a16="http://schemas.microsoft.com/office/drawing/2014/main" id="{518B9F86-1287-498F-B8A0-458D089FF192}"/>
                </a:ext>
              </a:extLst>
            </p:cNvPr>
            <p:cNvCxnSpPr>
              <a:stCxn id="10" idx="2"/>
              <a:endCxn id="27"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53EC43F9-F7DD-4BD4-B938-598CF64887CA}"/>
                </a:ext>
              </a:extLst>
            </p:cNvPr>
            <p:cNvCxnSpPr>
              <a:stCxn id="10" idx="2"/>
              <a:endCxn id="28"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75077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5632311"/>
          </a:xfrm>
          <a:prstGeom prst="rect">
            <a:avLst/>
          </a:prstGeom>
          <a:noFill/>
        </p:spPr>
        <p:txBody>
          <a:bodyPr wrap="square" rtlCol="0">
            <a:spAutoFit/>
          </a:bodyPr>
          <a:lstStyle/>
          <a:p>
            <a:r>
              <a:rPr lang="en-US" b="1" dirty="0">
                <a:solidFill>
                  <a:schemeClr val="accent6"/>
                </a:solidFill>
              </a:rPr>
              <a:t>Array</a:t>
            </a:r>
          </a:p>
          <a:p>
            <a:pPr marL="285750" indent="-285750">
              <a:buFont typeface="Wingdings" panose="05000000000000000000" pitchFamily="2" charset="2"/>
              <a:buChar char="§"/>
            </a:pPr>
            <a:r>
              <a:rPr lang="en-US" b="0" i="0" dirty="0">
                <a:solidFill>
                  <a:srgbClr val="273239"/>
                </a:solidFill>
                <a:effectLst/>
              </a:rPr>
              <a:t>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a:t>
            </a:r>
            <a:endParaRPr lang="en-US" b="1" i="0" dirty="0">
              <a:solidFill>
                <a:srgbClr val="273239"/>
              </a:solidFill>
              <a:effectLst/>
            </a:endParaRPr>
          </a:p>
          <a:p>
            <a:pPr marL="285750" indent="-285750">
              <a:buFont typeface="Wingdings" panose="05000000000000000000" pitchFamily="2" charset="2"/>
              <a:buChar char="§"/>
            </a:pPr>
            <a:r>
              <a:rPr lang="en-US" b="0" i="0" dirty="0">
                <a:solidFill>
                  <a:srgbClr val="273239"/>
                </a:solidFill>
                <a:effectLst/>
              </a:rPr>
              <a:t>One can access the elements of an array by calling the index number such as 0, 1, 2, 3, …, etc.</a:t>
            </a:r>
          </a:p>
          <a:p>
            <a:pPr marL="285750" indent="-285750">
              <a:buFont typeface="Wingdings" panose="05000000000000000000" pitchFamily="2" charset="2"/>
              <a:buChar char="§"/>
            </a:pPr>
            <a:r>
              <a:rPr lang="en-US" dirty="0">
                <a:solidFill>
                  <a:srgbClr val="273239"/>
                </a:solidFill>
              </a:rPr>
              <a:t>Index in an array always starts with ‘0’ (zero).</a:t>
            </a:r>
            <a:endParaRPr lang="en-US" b="1" dirty="0">
              <a:solidFill>
                <a:srgbClr val="273239"/>
              </a:solidFill>
            </a:endParaRPr>
          </a:p>
          <a:p>
            <a:pPr marL="285750" indent="-285750">
              <a:buFont typeface="Wingdings" panose="05000000000000000000" pitchFamily="2" charset="2"/>
              <a:buChar char="§"/>
            </a:pPr>
            <a:r>
              <a:rPr lang="en-US" b="0" i="0" dirty="0">
                <a:solidFill>
                  <a:srgbClr val="273239"/>
                </a:solidFill>
                <a:effectLst/>
              </a:rPr>
              <a:t>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p>
          <a:p>
            <a:pPr marL="285750" indent="-285750">
              <a:buFont typeface="Wingdings" panose="05000000000000000000" pitchFamily="2" charset="2"/>
              <a:buChar char="§"/>
            </a:pPr>
            <a:r>
              <a:rPr lang="en-US" dirty="0">
                <a:solidFill>
                  <a:srgbClr val="273239"/>
                </a:solidFill>
              </a:rPr>
              <a:t>Syntax to define an array</a:t>
            </a:r>
          </a:p>
          <a:p>
            <a:pPr lvl="1"/>
            <a:r>
              <a:rPr lang="en-US" dirty="0"/>
              <a:t>var arrName = [item0, item1,….];</a:t>
            </a:r>
          </a:p>
          <a:p>
            <a:pPr marL="0" lvl="1"/>
            <a:endParaRPr lang="en-US" dirty="0"/>
          </a:p>
          <a:p>
            <a:pPr marL="0" lvl="1"/>
            <a:r>
              <a:rPr lang="en-US" b="1" dirty="0">
                <a:solidFill>
                  <a:schemeClr val="accent6"/>
                </a:solidFill>
              </a:rPr>
              <a:t>Object</a:t>
            </a:r>
          </a:p>
          <a:p>
            <a:pPr marL="285750" lvl="1" indent="-285750">
              <a:buFont typeface="Wingdings" panose="05000000000000000000" pitchFamily="2" charset="2"/>
              <a:buChar char="§"/>
            </a:pP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a:t>
            </a:r>
            <a:endParaRPr lang="en-US" b="1" i="0" dirty="0">
              <a:solidFill>
                <a:srgbClr val="181717"/>
              </a:solidFill>
              <a:effectLst/>
            </a:endParaRPr>
          </a:p>
          <a:p>
            <a:pPr marL="285750" lvl="1" indent="-285750">
              <a:buFont typeface="Wingdings" panose="05000000000000000000" pitchFamily="2" charset="2"/>
              <a:buChar char="§"/>
            </a:pPr>
            <a:r>
              <a:rPr lang="en-US" b="0" i="0" dirty="0">
                <a:solidFill>
                  <a:srgbClr val="181717"/>
                </a:solidFill>
                <a:effectLst/>
              </a:rPr>
              <a:t>Objects are same as variables in JavaScript, the only difference is that an object holds multiple values in terms of properties and methods.</a:t>
            </a:r>
          </a:p>
          <a:p>
            <a:pPr marL="285750" lvl="1" indent="-285750">
              <a:buFont typeface="Wingdings" panose="05000000000000000000" pitchFamily="2" charset="2"/>
              <a:buChar char="§"/>
            </a:pPr>
            <a:r>
              <a:rPr lang="en-US" dirty="0">
                <a:solidFill>
                  <a:srgbClr val="181717"/>
                </a:solidFill>
              </a:rPr>
              <a:t>Syntax to define an Object</a:t>
            </a:r>
          </a:p>
          <a:p>
            <a:r>
              <a:rPr lang="en-US" dirty="0"/>
              <a:t>	var oObjName = { “prop”: value, </a:t>
            </a:r>
          </a:p>
          <a:p>
            <a:pPr lvl="2"/>
            <a:r>
              <a:rPr lang="en-US" dirty="0"/>
              <a:t>	               “prop”: value,</a:t>
            </a:r>
          </a:p>
          <a:p>
            <a:pPr lvl="2"/>
            <a:r>
              <a:rPr lang="en-US" dirty="0"/>
              <a:t>	               “prop”: value }</a:t>
            </a:r>
            <a:endParaRPr lang="en-US" b="1" dirty="0"/>
          </a:p>
          <a:p>
            <a:pPr marL="0" lvl="1"/>
            <a:r>
              <a:rPr lang="en-US" b="1" dirty="0"/>
              <a:t>Note:</a:t>
            </a:r>
          </a:p>
          <a:p>
            <a:pPr marL="285750" lvl="1" indent="-285750">
              <a:buFont typeface="Wingdings" panose="05000000000000000000" pitchFamily="2" charset="2"/>
              <a:buChar char="§"/>
            </a:pPr>
            <a:r>
              <a:rPr lang="en-US" b="1" dirty="0"/>
              <a:t>JSON </a:t>
            </a:r>
            <a:r>
              <a:rPr lang="en-US" dirty="0"/>
              <a:t>stands for</a:t>
            </a:r>
            <a:r>
              <a:rPr lang="en-US" b="1" dirty="0"/>
              <a:t> </a:t>
            </a:r>
            <a:r>
              <a:rPr lang="en-US" dirty="0"/>
              <a:t>Java Script Object Notation.</a:t>
            </a:r>
            <a:endParaRPr lang="en-US" b="1" dirty="0"/>
          </a:p>
          <a:p>
            <a:pPr marL="285750" lvl="1" indent="-285750">
              <a:buFont typeface="Wingdings" panose="05000000000000000000" pitchFamily="2" charset="2"/>
              <a:buChar char="§"/>
            </a:pPr>
            <a:r>
              <a:rPr lang="en-US" dirty="0"/>
              <a:t>We can validate JSON over jsonlint </a:t>
            </a:r>
            <a:r>
              <a:rPr lang="en-US" dirty="0">
                <a:hlinkClick r:id="rId3"/>
              </a:rPr>
              <a:t>https://jsonlint.com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AE31A176-1A9B-448A-8E97-5CE5341B2F71}"/>
              </a:ext>
            </a:extLst>
          </p:cNvPr>
          <p:cNvSpPr txBox="1"/>
          <p:nvPr/>
        </p:nvSpPr>
        <p:spPr>
          <a:xfrm>
            <a:off x="7036069" y="2435366"/>
            <a:ext cx="4057021" cy="9848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AE1AF13-8CA5-45FD-9256-9C3EB5286A8E}"/>
              </a:ext>
            </a:extLst>
          </p:cNvPr>
          <p:cNvSpPr txBox="1"/>
          <p:nvPr/>
        </p:nvSpPr>
        <p:spPr>
          <a:xfrm>
            <a:off x="6120649" y="4201474"/>
            <a:ext cx="4057021"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Example of an Object</a:t>
            </a:r>
          </a:p>
          <a:p>
            <a:r>
              <a:rPr lang="en-US" dirty="0"/>
              <a:t>{</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r>
              <a:rPr lang="en-US" dirty="0"/>
              <a:t>}</a:t>
            </a:r>
          </a:p>
        </p:txBody>
      </p:sp>
      <p:sp>
        <p:nvSpPr>
          <p:cNvPr id="10" name="TextBox 9">
            <a:extLst>
              <a:ext uri="{FF2B5EF4-FFF2-40B4-BE49-F238E27FC236}">
                <a16:creationId xmlns:a16="http://schemas.microsoft.com/office/drawing/2014/main" id="{C0F4CDD2-1BFA-4425-A444-F56A1D137882}"/>
              </a:ext>
            </a:extLst>
          </p:cNvPr>
          <p:cNvSpPr txBox="1"/>
          <p:nvPr/>
        </p:nvSpPr>
        <p:spPr>
          <a:xfrm>
            <a:off x="10529205" y="4361828"/>
            <a:ext cx="1127770" cy="369332"/>
          </a:xfrm>
          <a:prstGeom prst="rect">
            <a:avLst/>
          </a:prstGeom>
          <a:noFill/>
        </p:spPr>
        <p:txBody>
          <a:bodyPr wrap="square" rtlCol="0">
            <a:spAutoFit/>
          </a:bodyPr>
          <a:lstStyle/>
          <a:p>
            <a:r>
              <a:rPr lang="en-US" dirty="0"/>
              <a:t>Entity set</a:t>
            </a:r>
          </a:p>
        </p:txBody>
      </p:sp>
      <p:sp>
        <p:nvSpPr>
          <p:cNvPr id="11" name="TextBox 10">
            <a:extLst>
              <a:ext uri="{FF2B5EF4-FFF2-40B4-BE49-F238E27FC236}">
                <a16:creationId xmlns:a16="http://schemas.microsoft.com/office/drawing/2014/main" id="{94E3F2E4-36F3-4D3B-8913-511CC21379A6}"/>
              </a:ext>
            </a:extLst>
          </p:cNvPr>
          <p:cNvSpPr txBox="1"/>
          <p:nvPr/>
        </p:nvSpPr>
        <p:spPr>
          <a:xfrm>
            <a:off x="10529205" y="5755744"/>
            <a:ext cx="1476269" cy="646331"/>
          </a:xfrm>
          <a:prstGeom prst="rect">
            <a:avLst/>
          </a:prstGeom>
          <a:noFill/>
        </p:spPr>
        <p:txBody>
          <a:bodyPr wrap="square" rtlCol="0">
            <a:spAutoFit/>
          </a:bodyPr>
          <a:lstStyle/>
          <a:p>
            <a:r>
              <a:rPr lang="en-US" dirty="0"/>
              <a:t>Elements or properties</a:t>
            </a:r>
          </a:p>
        </p:txBody>
      </p:sp>
      <p:cxnSp>
        <p:nvCxnSpPr>
          <p:cNvPr id="6" name="Straight Arrow Connector 5">
            <a:extLst>
              <a:ext uri="{FF2B5EF4-FFF2-40B4-BE49-F238E27FC236}">
                <a16:creationId xmlns:a16="http://schemas.microsoft.com/office/drawing/2014/main" id="{FDE9C457-8035-492F-910C-C25834FFBDD9}"/>
              </a:ext>
            </a:extLst>
          </p:cNvPr>
          <p:cNvCxnSpPr>
            <a:cxnSpLocks/>
            <a:endCxn id="10" idx="1"/>
          </p:cNvCxnSpPr>
          <p:nvPr/>
        </p:nvCxnSpPr>
        <p:spPr>
          <a:xfrm flipV="1">
            <a:off x="7636747" y="4546494"/>
            <a:ext cx="2892458" cy="28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CC096D-D449-4426-A948-49FAD22A4FC1}"/>
              </a:ext>
            </a:extLst>
          </p:cNvPr>
          <p:cNvCxnSpPr/>
          <p:nvPr/>
        </p:nvCxnSpPr>
        <p:spPr>
          <a:xfrm>
            <a:off x="7958295" y="5265336"/>
            <a:ext cx="2570910" cy="81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D205DB-8463-43D9-88FD-B2636CE8533C}"/>
              </a:ext>
            </a:extLst>
          </p:cNvPr>
          <p:cNvCxnSpPr/>
          <p:nvPr/>
        </p:nvCxnSpPr>
        <p:spPr>
          <a:xfrm>
            <a:off x="7767376" y="5838092"/>
            <a:ext cx="2761829" cy="2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BDEF2-1030-46FA-84E9-E9842924D8EC}"/>
              </a:ext>
            </a:extLst>
          </p:cNvPr>
          <p:cNvCxnSpPr/>
          <p:nvPr/>
        </p:nvCxnSpPr>
        <p:spPr>
          <a:xfrm>
            <a:off x="8149159" y="6078909"/>
            <a:ext cx="2380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44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JS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Understand some basic coding of JavaScript in the browser Console.</a:t>
            </a:r>
          </a:p>
          <a:p>
            <a:endParaRPr lang="en-US" dirty="0"/>
          </a:p>
          <a:p>
            <a:r>
              <a:rPr lang="en-US" dirty="0"/>
              <a:t>Code link:</a:t>
            </a:r>
          </a:p>
          <a:p>
            <a:pPr marL="285750" indent="-285750">
              <a:buFontTx/>
              <a:buChar char="-"/>
            </a:pPr>
            <a:r>
              <a:rPr lang="en-US" dirty="0">
                <a:hlinkClick r:id="rId3"/>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E7BB3DEC-666D-42A2-ACF6-B7BD098F1F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710"/>
          <a:stretch/>
        </p:blipFill>
        <p:spPr bwMode="auto">
          <a:xfrm>
            <a:off x="7079769" y="1835459"/>
            <a:ext cx="4105066" cy="3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2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CSS</a:t>
            </a:r>
          </a:p>
          <a:p>
            <a:pPr marL="285750" indent="-285750">
              <a:buClr>
                <a:schemeClr val="tx1"/>
              </a:buClr>
              <a:buFont typeface="Arial" panose="020B0604020202020204" pitchFamily="34" charset="0"/>
              <a:buChar char="•"/>
            </a:pPr>
            <a:r>
              <a:rPr lang="en-US" dirty="0"/>
              <a:t>Inline style CSS</a:t>
            </a:r>
          </a:p>
          <a:p>
            <a:pPr marL="285750" indent="-285750">
              <a:buClr>
                <a:schemeClr val="tx1"/>
              </a:buClr>
              <a:buFont typeface="Arial" panose="020B0604020202020204" pitchFamily="34" charset="0"/>
              <a:buChar char="•"/>
            </a:pPr>
            <a:r>
              <a:rPr lang="en-US" dirty="0"/>
              <a:t>Internal style CSS</a:t>
            </a:r>
          </a:p>
          <a:p>
            <a:pPr marL="285750" indent="-285750">
              <a:buClr>
                <a:schemeClr val="tx1"/>
              </a:buClr>
              <a:buFont typeface="Arial" panose="020B0604020202020204" pitchFamily="34" charset="0"/>
              <a:buChar char="•"/>
            </a:pPr>
            <a:r>
              <a:rPr lang="en-US" dirty="0"/>
              <a:t>Concept of Box Model in CSS</a:t>
            </a:r>
          </a:p>
          <a:p>
            <a:pPr marL="285750" indent="-285750">
              <a:buClr>
                <a:schemeClr val="tx1"/>
              </a:buClr>
              <a:buFont typeface="Arial" panose="020B0604020202020204" pitchFamily="34" charset="0"/>
              <a:buChar char="•"/>
            </a:pPr>
            <a:r>
              <a:rPr lang="en-US" dirty="0"/>
              <a:t>Concept of Pseudo Classes in CSS</a:t>
            </a:r>
          </a:p>
          <a:p>
            <a:pPr marL="285750" indent="-285750">
              <a:buClr>
                <a:schemeClr val="tx1"/>
              </a:buClr>
              <a:buFont typeface="Arial" panose="020B0604020202020204" pitchFamily="34" charset="0"/>
              <a:buChar char="•"/>
            </a:pPr>
            <a:r>
              <a:rPr lang="en-US" dirty="0"/>
              <a:t>External style CSS</a:t>
            </a:r>
          </a:p>
          <a:p>
            <a:pPr marL="285750" indent="-285750">
              <a:buClr>
                <a:schemeClr val="tx1"/>
              </a:buClr>
              <a:buFont typeface="Arial" panose="020B0604020202020204" pitchFamily="34" charset="0"/>
              <a:buChar char="•"/>
            </a:pPr>
            <a:r>
              <a:rPr lang="en-US" dirty="0"/>
              <a:t>What is JavaScript?</a:t>
            </a:r>
          </a:p>
          <a:p>
            <a:pPr marL="285750" indent="-285750">
              <a:buClr>
                <a:schemeClr val="tx1"/>
              </a:buClr>
              <a:buFont typeface="Arial" panose="020B0604020202020204" pitchFamily="34" charset="0"/>
              <a:buChar char="•"/>
            </a:pPr>
            <a:r>
              <a:rPr lang="en-US" dirty="0"/>
              <a:t>Basic usage of JavaScript</a:t>
            </a:r>
          </a:p>
          <a:p>
            <a:pPr marL="285750" indent="-285750">
              <a:buClr>
                <a:schemeClr val="tx1"/>
              </a:buClr>
              <a:buFont typeface="Arial" panose="020B0604020202020204" pitchFamily="34" charset="0"/>
              <a:buChar char="•"/>
            </a:pPr>
            <a:r>
              <a:rPr lang="en-US" dirty="0"/>
              <a:t>Important Points about JavaScript</a:t>
            </a:r>
          </a:p>
          <a:p>
            <a:pPr marL="285750" indent="-285750">
              <a:buClr>
                <a:schemeClr val="tx1"/>
              </a:buClr>
              <a:buFont typeface="Arial" panose="020B0604020202020204" pitchFamily="34" charset="0"/>
              <a:buChar char="•"/>
            </a:pPr>
            <a:r>
              <a:rPr lang="en-US" dirty="0"/>
              <a:t>Variables and Data Types</a:t>
            </a:r>
          </a:p>
          <a:p>
            <a:pPr marL="285750" indent="-285750">
              <a:buClr>
                <a:schemeClr val="tx1"/>
              </a:buClr>
              <a:buFont typeface="Arial" panose="020B0604020202020204" pitchFamily="34" charset="0"/>
              <a:buChar char="•"/>
            </a:pPr>
            <a:r>
              <a:rPr lang="en-US" dirty="0"/>
              <a:t>Arrays and Objects in JS</a:t>
            </a:r>
          </a:p>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algn="just"/>
            <a:r>
              <a:rPr lang="en-US" dirty="0"/>
              <a:t>JavaScript can be applied to an HTML Page in three ways</a:t>
            </a:r>
          </a:p>
          <a:p>
            <a:pPr marL="342900" indent="-342900" algn="just">
              <a:buAutoNum type="arabicPeriod"/>
            </a:pPr>
            <a:r>
              <a:rPr lang="en-US" sz="1800" b="1" dirty="0">
                <a:solidFill>
                  <a:schemeClr val="accent6"/>
                </a:solidFill>
              </a:rPr>
              <a:t>Inline JS </a:t>
            </a:r>
            <a:r>
              <a:rPr lang="en-US" sz="1800" dirty="0"/>
              <a:t>–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lgn="just">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lgn="just">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a:endParaRPr lang="en-US" dirty="0"/>
          </a:p>
          <a:p>
            <a:pPr algn="just"/>
            <a:r>
              <a:rPr lang="en-US" dirty="0"/>
              <a:t>List of JavaScript Events: </a:t>
            </a:r>
          </a:p>
          <a:p>
            <a:pPr algn="just"/>
            <a:r>
              <a:rPr lang="en-US" dirty="0">
                <a:hlinkClick r:id="rId3"/>
              </a:rPr>
              <a:t>https://www.w3schools.com/jsref/dom_obj_event.asp</a:t>
            </a:r>
            <a:endParaRPr lang="en-US" dirty="0"/>
          </a:p>
          <a:p>
            <a:pPr algn="just"/>
            <a:endParaRPr lang="en-US" dirty="0"/>
          </a:p>
          <a:p>
            <a:pPr algn="just"/>
            <a:endParaRPr lang="en-US" dirty="0"/>
          </a:p>
          <a:p>
            <a:pPr algn="just"/>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pPr algn="just"/>
            <a:r>
              <a:rPr lang="en-US" sz="1800" b="1" dirty="0"/>
              <a:t>getElement</a:t>
            </a:r>
            <a:r>
              <a:rPr lang="en-US" sz="1800" b="1" dirty="0">
                <a:solidFill>
                  <a:srgbClr val="FF0000"/>
                </a:solidFill>
              </a:rPr>
              <a:t>s</a:t>
            </a:r>
            <a:r>
              <a:rPr lang="en-US" sz="1800" b="1" dirty="0"/>
              <a:t>ByClassName</a:t>
            </a:r>
          </a:p>
          <a:p>
            <a:pPr algn="just"/>
            <a:r>
              <a:rPr lang="en-US" sz="1800" b="1" dirty="0"/>
              <a:t>getElement</a:t>
            </a:r>
            <a:r>
              <a:rPr lang="en-US" sz="1800" b="1" dirty="0">
                <a:solidFill>
                  <a:srgbClr val="FF0000"/>
                </a:solidFill>
              </a:rPr>
              <a:t>s</a:t>
            </a:r>
            <a:r>
              <a:rPr lang="en-US" sz="1800" b="1" dirty="0"/>
              <a:t>ByTagName</a:t>
            </a:r>
          </a:p>
          <a:p>
            <a:pPr algn="just"/>
            <a:r>
              <a:rPr lang="en-US" sz="1800" b="1" dirty="0"/>
              <a:t>getElementById</a:t>
            </a:r>
            <a:endParaRPr lang="en-US" sz="1800"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38753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hlinkClick r:id="rId3"/>
              </a:rPr>
              <a:t>JSBasics.html</a:t>
            </a:r>
            <a:endParaRPr lang="en-US" dirty="0"/>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hlinkClick r:id="rId4"/>
              </a:rPr>
              <a:t>JSBasics.html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E0B462D-CAFD-4C3B-8ABB-41D571B0A8D7}"/>
              </a:ext>
            </a:extLst>
          </p:cNvPr>
          <p:cNvPicPr>
            <a:picLocks noChangeAspect="1"/>
          </p:cNvPicPr>
          <p:nvPr/>
        </p:nvPicPr>
        <p:blipFill>
          <a:blip r:embed="rId5"/>
          <a:stretch>
            <a:fillRect/>
          </a:stretch>
        </p:blipFill>
        <p:spPr>
          <a:xfrm>
            <a:off x="4783015" y="2056224"/>
            <a:ext cx="6977377" cy="1652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F403C9A-3473-4504-ABF3-4BADC4E51294}"/>
              </a:ext>
            </a:extLst>
          </p:cNvPr>
          <p:cNvPicPr>
            <a:picLocks noChangeAspect="1"/>
          </p:cNvPicPr>
          <p:nvPr/>
        </p:nvPicPr>
        <p:blipFill>
          <a:blip r:embed="rId6"/>
          <a:stretch>
            <a:fillRect/>
          </a:stretch>
        </p:blipFill>
        <p:spPr>
          <a:xfrm>
            <a:off x="4783015" y="4704671"/>
            <a:ext cx="4600052" cy="1964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0424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hlinkClick r:id="rId3"/>
              </a:rPr>
              <a:t>JSBascis.html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4"/>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5"/>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hlinkClick r:id="rId3"/>
              </a:rPr>
              <a:t>JSBasics.html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6FAFD9A-4524-4DBA-A55A-DC0931932654}"/>
              </a:ext>
            </a:extLst>
          </p:cNvPr>
          <p:cNvPicPr>
            <a:picLocks noChangeAspect="1"/>
          </p:cNvPicPr>
          <p:nvPr/>
        </p:nvPicPr>
        <p:blipFill>
          <a:blip r:embed="rId4"/>
          <a:stretch>
            <a:fillRect/>
          </a:stretch>
        </p:blipFill>
        <p:spPr>
          <a:xfrm>
            <a:off x="5617672" y="3207276"/>
            <a:ext cx="6121355" cy="2650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248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our code, press </a:t>
            </a:r>
            <a:r>
              <a:rPr lang="en-US" sz="1799" b="1" dirty="0">
                <a:solidFill>
                  <a:schemeClr val="accent6"/>
                </a:solidFill>
                <a:latin typeface="Calibri"/>
              </a:rPr>
              <a:t>F12</a:t>
            </a:r>
            <a:r>
              <a:rPr lang="en-US" sz="1799" dirty="0">
                <a:solidFill>
                  <a:prstClr val="black"/>
                </a:solidFill>
                <a:latin typeface="Calibri"/>
              </a:rPr>
              <a:t> in browser window and go to the </a:t>
            </a:r>
            <a:r>
              <a:rPr lang="en-US" sz="1799" b="1" dirty="0">
                <a:solidFill>
                  <a:schemeClr val="accent6"/>
                </a:solidFill>
                <a:latin typeface="Calibri"/>
              </a:rPr>
              <a:t>Source</a:t>
            </a:r>
            <a:r>
              <a:rPr lang="en-US" sz="1799" dirty="0">
                <a:solidFill>
                  <a:prstClr val="black"/>
                </a:solidFill>
                <a:latin typeface="Calibri"/>
              </a:rPr>
              <a:t> tab. In source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shown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solidFill>
                  <a:schemeClr val="accent6"/>
                </a:solidFill>
              </a:rPr>
              <a:t>Console</a:t>
            </a:r>
            <a:r>
              <a:rPr lang="en-US" dirty="0"/>
              <a:t>: It is the place where we run the JavaScript Code and Print the output for testing and Debugging</a:t>
            </a:r>
          </a:p>
          <a:p>
            <a:pPr algn="just"/>
            <a:r>
              <a:rPr lang="en-US" b="1" dirty="0">
                <a:solidFill>
                  <a:schemeClr val="accent6"/>
                </a:solidFill>
              </a:rPr>
              <a:t>Elements</a:t>
            </a:r>
            <a:r>
              <a:rPr lang="en-US" dirty="0"/>
              <a:t>: It shows the DOM of the current page open in browser.</a:t>
            </a:r>
          </a:p>
          <a:p>
            <a:pPr algn="just"/>
            <a:r>
              <a:rPr lang="en-US" b="1" dirty="0">
                <a:solidFill>
                  <a:schemeClr val="accent6"/>
                </a:solidFill>
              </a:rPr>
              <a:t>Source</a:t>
            </a:r>
            <a:r>
              <a:rPr lang="en-US" dirty="0"/>
              <a:t>: All the JavaScript code of the app or page will be visible here. We can also debug the code form here.</a:t>
            </a:r>
          </a:p>
          <a:p>
            <a:pPr algn="just"/>
            <a:r>
              <a:rPr lang="en-US" b="1" dirty="0">
                <a:solidFill>
                  <a:schemeClr val="accent6"/>
                </a:solidFill>
              </a:rPr>
              <a:t>Network</a:t>
            </a:r>
            <a:r>
              <a:rPr lang="en-US" b="1" dirty="0"/>
              <a:t>: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Async Behavior of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how JavaScript works asynchronously.</a:t>
            </a:r>
          </a:p>
          <a:p>
            <a:r>
              <a:rPr lang="en-US" dirty="0"/>
              <a:t>We will also see how to use the Callback function in JS.</a:t>
            </a:r>
          </a:p>
          <a:p>
            <a:endParaRPr lang="en-US" dirty="0"/>
          </a:p>
          <a:p>
            <a:r>
              <a:rPr lang="en-US" dirty="0"/>
              <a:t>Code Link:</a:t>
            </a:r>
          </a:p>
          <a:p>
            <a:pPr marL="285750" indent="-285750">
              <a:buFontTx/>
              <a:buChar char="-"/>
            </a:pPr>
            <a:r>
              <a:rPr lang="en-US" dirty="0">
                <a:hlinkClick r:id="rId3"/>
              </a:rPr>
              <a:t>JSBasics.html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493B246-1911-4244-A561-695C2DB0912E}"/>
              </a:ext>
            </a:extLst>
          </p:cNvPr>
          <p:cNvPicPr>
            <a:picLocks noChangeAspect="1"/>
          </p:cNvPicPr>
          <p:nvPr/>
        </p:nvPicPr>
        <p:blipFill>
          <a:blip r:embed="rId4"/>
          <a:stretch>
            <a:fillRect/>
          </a:stretch>
        </p:blipFill>
        <p:spPr>
          <a:xfrm>
            <a:off x="4664901" y="2348432"/>
            <a:ext cx="6715777" cy="2813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2773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Create a new </a:t>
            </a:r>
            <a:r>
              <a:rPr lang="en-US" b="1" dirty="0"/>
              <a:t>utils</a:t>
            </a:r>
            <a:r>
              <a:rPr lang="en-US" dirty="0"/>
              <a:t> folder in the current webapp folder and in that utils folder create a new </a:t>
            </a:r>
            <a:r>
              <a:rPr lang="en-US" b="1" dirty="0"/>
              <a:t>mycode.js </a:t>
            </a:r>
            <a:r>
              <a:rPr lang="en-US" dirty="0"/>
              <a:t>file.</a:t>
            </a:r>
          </a:p>
          <a:p>
            <a:r>
              <a:rPr lang="en-US" dirty="0"/>
              <a:t>Move all the code written in the &lt;script&gt; tag to the new mycode.js file.</a:t>
            </a:r>
          </a:p>
          <a:p>
            <a:endParaRPr lang="en-US" dirty="0"/>
          </a:p>
          <a:p>
            <a:r>
              <a:rPr lang="en-US" dirty="0"/>
              <a:t>Code Link:</a:t>
            </a:r>
          </a:p>
          <a:p>
            <a:pPr marL="285750" indent="-285750">
              <a:buFontTx/>
              <a:buChar char="-"/>
            </a:pPr>
            <a:r>
              <a:rPr lang="en-US" dirty="0">
                <a:hlinkClick r:id="rId3"/>
              </a:rPr>
              <a:t>JSBasics.html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E0CB82C-DDA6-457D-A7E1-8593395F4608}"/>
              </a:ext>
            </a:extLst>
          </p:cNvPr>
          <p:cNvPicPr>
            <a:picLocks noChangeAspect="1"/>
          </p:cNvPicPr>
          <p:nvPr/>
        </p:nvPicPr>
        <p:blipFill>
          <a:blip r:embed="rId5"/>
          <a:stretch>
            <a:fillRect/>
          </a:stretch>
        </p:blipFill>
        <p:spPr>
          <a:xfrm>
            <a:off x="7800172" y="2879204"/>
            <a:ext cx="3733206" cy="2215310"/>
          </a:xfrm>
          <a:prstGeom prst="rect">
            <a:avLst/>
          </a:prstGeom>
        </p:spPr>
      </p:pic>
    </p:spTree>
    <p:extLst>
      <p:ext uri="{BB962C8B-B14F-4D97-AF65-F5344CB8AC3E}">
        <p14:creationId xmlns:p14="http://schemas.microsoft.com/office/powerpoint/2010/main" val="375248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682336" cy="564475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b="0" i="0" dirty="0">
                <a:solidFill>
                  <a:srgbClr val="000000"/>
                </a:solidFill>
                <a:effectLst/>
              </a:rPr>
              <a:t>CSS Stands for Cascading Style Sheets, </a:t>
            </a:r>
            <a:r>
              <a:rPr lang="en-US" dirty="0"/>
              <a:t>it is used to format/beautify the HTML content.</a:t>
            </a:r>
            <a:endParaRPr lang="en-US" b="0" i="0" dirty="0">
              <a:solidFill>
                <a:srgbClr val="000000"/>
              </a:solidFill>
              <a:effectLst/>
            </a:endParaRPr>
          </a:p>
          <a:p>
            <a:pPr marL="285750" indent="-285750" algn="just">
              <a:lnSpc>
                <a:spcPct val="130000"/>
              </a:lnSpc>
              <a:buFont typeface="Wingdings" panose="05000000000000000000" pitchFamily="2" charset="2"/>
              <a:buChar char="§"/>
            </a:pPr>
            <a:r>
              <a:rPr lang="en-US" dirty="0">
                <a:solidFill>
                  <a:srgbClr val="000000"/>
                </a:solidFill>
              </a:rPr>
              <a:t>CSS describes how HTML elements are to be displayed on screen.</a:t>
            </a:r>
          </a:p>
          <a:p>
            <a:pPr marL="285750" indent="-285750" algn="just">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just">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p>
          <a:p>
            <a:pPr marL="285750" indent="-285750" algn="just">
              <a:lnSpc>
                <a:spcPct val="130000"/>
              </a:lnSpc>
              <a:buFont typeface="Wingdings" panose="05000000000000000000" pitchFamily="2" charset="2"/>
              <a:buChar char="§"/>
            </a:pPr>
            <a:r>
              <a:rPr lang="en-US" dirty="0"/>
              <a:t>Before css we have to use HTML tags for formatting which was very cumbersome</a:t>
            </a:r>
          </a:p>
          <a:p>
            <a:pPr algn="just"/>
            <a:r>
              <a:rPr lang="en-US" sz="1800" dirty="0"/>
              <a:t>	&lt;p&gt;I &lt;b&gt;&lt;color value=“red”&gt;love&lt;/color&gt;&lt;/b&gt;&lt;font val=“Calibri”&gt;India&lt;font&gt;&lt;/p&gt;</a:t>
            </a:r>
            <a:endParaRPr lang="en-US" dirty="0"/>
          </a:p>
          <a:p>
            <a:pPr marL="285750" indent="-285750" algn="just">
              <a:lnSpc>
                <a:spcPct val="130000"/>
              </a:lnSpc>
              <a:buFont typeface="Wingdings" panose="05000000000000000000" pitchFamily="2" charset="2"/>
              <a:buChar char="§"/>
            </a:pPr>
            <a:endParaRPr lang="en-US" b="0" i="0" dirty="0">
              <a:solidFill>
                <a:srgbClr val="000000"/>
              </a:solidFill>
              <a:effectLst/>
            </a:endParaRPr>
          </a:p>
          <a:p>
            <a:pPr marL="285750" indent="-285750" algn="just">
              <a:lnSpc>
                <a:spcPct val="130000"/>
              </a:lnSpc>
              <a:buFont typeface="Wingdings" panose="05000000000000000000" pitchFamily="2" charset="2"/>
              <a:buChar char="§"/>
            </a:pPr>
            <a:endParaRPr lang="en-US" b="0" i="0" dirty="0">
              <a:solidFill>
                <a:srgbClr val="000000"/>
              </a:solidFill>
              <a:effectLst/>
            </a:endParaRPr>
          </a:p>
          <a:p>
            <a:pPr algn="just">
              <a:lnSpc>
                <a:spcPct val="130000"/>
              </a:lnSpc>
            </a:pPr>
            <a:r>
              <a:rPr lang="en-US" dirty="0">
                <a:solidFill>
                  <a:srgbClr val="000000"/>
                </a:solidFill>
              </a:rPr>
              <a:t>There are 3 ways we can apply CSS on HTML Content</a:t>
            </a:r>
          </a:p>
          <a:p>
            <a:pPr marL="342900" indent="-342900" algn="just">
              <a:lnSpc>
                <a:spcPct val="150000"/>
              </a:lnSpc>
              <a:buFontTx/>
              <a:buChar char="-"/>
            </a:pPr>
            <a:r>
              <a:rPr lang="en-US" sz="1800" b="1" dirty="0">
                <a:solidFill>
                  <a:schemeClr val="accent6"/>
                </a:solidFill>
              </a:rPr>
              <a:t>Inline CSS </a:t>
            </a:r>
            <a:r>
              <a:rPr lang="en-US" sz="1800" dirty="0"/>
              <a:t>– applied at each element level &lt;</a:t>
            </a:r>
            <a:r>
              <a:rPr lang="en-US" sz="1800" dirty="0" err="1"/>
              <a:t>tagname</a:t>
            </a:r>
            <a:r>
              <a:rPr lang="en-US" sz="1800" dirty="0"/>
              <a:t> </a:t>
            </a:r>
            <a:r>
              <a:rPr lang="en-US" sz="1800" b="1" i="1" dirty="0"/>
              <a:t>style</a:t>
            </a:r>
            <a:r>
              <a:rPr lang="en-US" sz="1800" dirty="0"/>
              <a:t>=“prop:val;prop:val;..”&gt;….</a:t>
            </a:r>
          </a:p>
          <a:p>
            <a:pPr marL="342900" indent="-342900" algn="just">
              <a:lnSpc>
                <a:spcPct val="150000"/>
              </a:lnSpc>
              <a:buFontTx/>
              <a:buChar char="-"/>
            </a:pPr>
            <a:r>
              <a:rPr lang="en-US" sz="1800" b="1" dirty="0">
                <a:solidFill>
                  <a:schemeClr val="accent6"/>
                </a:solidFill>
              </a:rPr>
              <a:t>Internal CSS </a:t>
            </a:r>
            <a:r>
              <a:rPr lang="en-US" sz="1800" dirty="0"/>
              <a:t>– applied at the page level to target one or more than one html elements on the page. It is fully reusable.</a:t>
            </a:r>
            <a:endParaRPr lang="en-US" sz="1800" dirty="0">
              <a:solidFill>
                <a:srgbClr val="000000"/>
              </a:solidFill>
            </a:endParaRPr>
          </a:p>
          <a:p>
            <a:pPr marL="342900" indent="-342900" algn="just">
              <a:lnSpc>
                <a:spcPct val="150000"/>
              </a:lnSpc>
              <a:buFontTx/>
              <a:buChar char="-"/>
            </a:pPr>
            <a:r>
              <a:rPr lang="en-US" sz="1800" b="1" dirty="0">
                <a:solidFill>
                  <a:schemeClr val="accent6"/>
                </a:solidFill>
              </a:rPr>
              <a:t>External CSS </a:t>
            </a:r>
            <a:r>
              <a:rPr lang="en-US" sz="1800" dirty="0"/>
              <a:t>– Where the CSS is applied by putting code in a reusable css file and later use the link tag to connect the same.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descr="CSS - Wikipedia">
            <a:extLst>
              <a:ext uri="{FF2B5EF4-FFF2-40B4-BE49-F238E27FC236}">
                <a16:creationId xmlns:a16="http://schemas.microsoft.com/office/drawing/2014/main" id="{D76B0B04-927C-4632-894D-E7E487802B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4624" y="896528"/>
            <a:ext cx="1323644" cy="186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71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5998"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b="0" i="0" u="none" strike="noStrike" dirty="0">
                <a:effectLst/>
              </a:rPr>
              <a:t>Inline CSS</a:t>
            </a:r>
            <a:r>
              <a:rPr lang="en-US" b="0" i="0" dirty="0">
                <a:effectLst/>
              </a:rPr>
              <a:t> is used to style a specific </a:t>
            </a:r>
            <a:r>
              <a:rPr lang="en-US" b="1" i="0" dirty="0">
                <a:effectLst/>
              </a:rPr>
              <a:t>HTML</a:t>
            </a:r>
            <a:r>
              <a:rPr lang="en-US" b="0" i="0" dirty="0">
                <a:effectLst/>
              </a:rPr>
              <a:t> element.</a:t>
            </a:r>
          </a:p>
          <a:p>
            <a:pPr marL="285750" indent="-285750">
              <a:lnSpc>
                <a:spcPct val="150000"/>
              </a:lnSpc>
              <a:buFont typeface="Wingdings" panose="05000000000000000000" pitchFamily="2" charset="2"/>
              <a:buChar char="§"/>
            </a:pPr>
            <a:r>
              <a:rPr lang="en-US" b="0" i="0" dirty="0">
                <a:effectLst/>
              </a:rPr>
              <a:t>To apply Inline CSS add a </a:t>
            </a:r>
            <a:r>
              <a:rPr lang="en-US" b="1" i="0" dirty="0">
                <a:effectLst/>
              </a:rPr>
              <a:t>style</a:t>
            </a:r>
            <a:r>
              <a:rPr lang="en-US" b="0" i="0" dirty="0">
                <a:effectLst/>
              </a:rPr>
              <a:t> attribute to each HTML tag.</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cs typeface="Open Sans" panose="020B0606030504020204" pitchFamily="34" charset="0"/>
              </a:rPr>
              <a:t>Inline styles in CSS could be useful for </a:t>
            </a:r>
            <a:r>
              <a:rPr kumimoji="0" lang="en-US" altLang="en-US" b="1" i="0" u="none" strike="noStrike" cap="none" normalizeH="0" baseline="0" dirty="0">
                <a:ln>
                  <a:noFill/>
                </a:ln>
                <a:effectLst/>
                <a:cs typeface="Open Sans" panose="020B0606030504020204" pitchFamily="34" charset="0"/>
              </a:rPr>
              <a:t>previewing</a:t>
            </a:r>
            <a:r>
              <a:rPr kumimoji="0" lang="en-US" altLang="en-US" b="0" i="0" u="none" strike="noStrike" cap="none" normalizeH="0" baseline="0" dirty="0">
                <a:ln>
                  <a:noFill/>
                </a:ln>
                <a:effectLst/>
                <a:cs typeface="Open Sans" panose="020B0606030504020204" pitchFamily="34" charset="0"/>
              </a:rPr>
              <a:t> changes instantly</a:t>
            </a:r>
            <a:r>
              <a:rPr kumimoji="0" lang="en-US" altLang="en-US" u="none" strike="noStrike" cap="none" normalizeH="0" baseline="0" dirty="0">
                <a:ln>
                  <a:noFill/>
                </a:ln>
                <a:cs typeface="Open Sans" panose="020B0606030504020204" pitchFamily="34" charset="0"/>
              </a:rPr>
              <a:t>.</a:t>
            </a:r>
          </a:p>
          <a:p>
            <a:pPr marL="285750" indent="-285750">
              <a:lnSpc>
                <a:spcPct val="150000"/>
              </a:lnSpc>
              <a:buFont typeface="Wingdings" panose="05000000000000000000" pitchFamily="2" charset="2"/>
              <a:buChar char="§"/>
            </a:pPr>
            <a:r>
              <a:rPr lang="en-US" dirty="0">
                <a:cs typeface="Open Sans" panose="020B0606030504020204" pitchFamily="34" charset="0"/>
              </a:rPr>
              <a:t>It can be useful when </a:t>
            </a:r>
            <a:r>
              <a:rPr kumimoji="0" lang="en-US" altLang="en-US" b="1" i="0" u="none" strike="noStrike" cap="none" normalizeH="0" baseline="0" dirty="0">
                <a:ln>
                  <a:noFill/>
                </a:ln>
                <a:effectLst/>
                <a:cs typeface="Open Sans" panose="020B0606030504020204" pitchFamily="34" charset="0"/>
              </a:rPr>
              <a:t>adding CSS rules</a:t>
            </a:r>
            <a:r>
              <a:rPr kumimoji="0" lang="en-US" altLang="en-US" b="0" i="0" u="none" strike="noStrike" cap="none" normalizeH="0" baseline="0" dirty="0">
                <a:ln>
                  <a:noFill/>
                </a:ln>
                <a:effectLst/>
                <a:cs typeface="Open Sans" panose="020B0606030504020204" pitchFamily="34" charset="0"/>
              </a:rPr>
              <a:t> to only one or two elements.</a:t>
            </a:r>
            <a:endParaRPr lang="en-US" altLang="en-US" dirty="0">
              <a:cs typeface="Open Sans" panose="020B0606030504020204" pitchFamily="34" charset="0"/>
            </a:endParaRPr>
          </a:p>
          <a:p>
            <a:pPr>
              <a:lnSpc>
                <a:spcPct val="150000"/>
              </a:lnSpc>
            </a:pPr>
            <a:r>
              <a:rPr kumimoji="0" lang="en-US" altLang="en-US" b="0" i="0" u="none" strike="noStrike" cap="none" normalizeH="0" baseline="0" dirty="0">
                <a:ln>
                  <a:noFill/>
                </a:ln>
                <a:effectLst/>
                <a:cs typeface="Open Sans" panose="020B0606030504020204" pitchFamily="34" charset="0"/>
              </a:rPr>
              <a:t>Syntax to apply Inline style CSS</a:t>
            </a:r>
          </a:p>
          <a:p>
            <a:pPr>
              <a:lnSpc>
                <a:spcPct val="150000"/>
              </a:lnSpc>
            </a:pPr>
            <a:r>
              <a:rPr lang="en-US" b="1" i="0" dirty="0">
                <a:solidFill>
                  <a:srgbClr val="006699"/>
                </a:solidFill>
                <a:effectLst/>
                <a:latin typeface="inter-regular"/>
                <a:cs typeface="Open Sans" panose="020B0606030504020204" pitchFamily="34" charset="0"/>
              </a:rPr>
              <a:t>          </a:t>
            </a:r>
            <a:r>
              <a:rPr lang="en-US" b="1" i="0" dirty="0">
                <a:solidFill>
                  <a:srgbClr val="006699"/>
                </a:solidFill>
                <a:effectLst/>
              </a:rPr>
              <a:t>&lt;htmltag</a:t>
            </a:r>
            <a:r>
              <a:rPr lang="en-US" b="0" i="0" dirty="0">
                <a:solidFill>
                  <a:srgbClr val="000000"/>
                </a:solidFill>
                <a:effectLst/>
              </a:rPr>
              <a:t> </a:t>
            </a:r>
            <a:r>
              <a:rPr lang="en-US" b="0" i="0" dirty="0">
                <a:solidFill>
                  <a:srgbClr val="FF0000"/>
                </a:solidFill>
                <a:effectLst/>
              </a:rPr>
              <a:t>style</a:t>
            </a:r>
            <a:r>
              <a:rPr lang="en-US" b="0" i="0" dirty="0">
                <a:solidFill>
                  <a:srgbClr val="000000"/>
                </a:solidFill>
                <a:effectLst/>
              </a:rPr>
              <a:t>=</a:t>
            </a:r>
            <a:r>
              <a:rPr lang="en-US" b="0" i="0" dirty="0">
                <a:solidFill>
                  <a:srgbClr val="0000FF"/>
                </a:solidFill>
                <a:effectLst/>
              </a:rPr>
              <a:t>"cssproperty1:value; cssproperty2:value;"</a:t>
            </a:r>
            <a:r>
              <a:rPr lang="en-US" b="1" i="0" dirty="0">
                <a:solidFill>
                  <a:srgbClr val="006699"/>
                </a:solidFill>
                <a:effectLst/>
              </a:rPr>
              <a:t>&gt;</a:t>
            </a:r>
            <a:r>
              <a:rPr lang="en-US" b="0" i="0" dirty="0">
                <a:solidFill>
                  <a:srgbClr val="000000"/>
                </a:solidFill>
                <a:effectLst/>
              </a:rPr>
              <a:t> </a:t>
            </a:r>
            <a:r>
              <a:rPr lang="en-US" b="1" i="0" dirty="0">
                <a:solidFill>
                  <a:srgbClr val="006699"/>
                </a:solidFill>
                <a:effectLst/>
              </a:rPr>
              <a:t>&lt;/htmltag&gt;</a:t>
            </a:r>
            <a:endParaRPr lang="en-US" altLang="en-US" dirty="0">
              <a:solidFill>
                <a:srgbClr val="006699"/>
              </a:solidFill>
              <a:cs typeface="Open Sans" panose="020B0606030504020204" pitchFamily="34" charset="0"/>
            </a:endParaRPr>
          </a:p>
          <a:p>
            <a:pPr>
              <a:lnSpc>
                <a:spcPct val="150000"/>
              </a:lnSpc>
            </a:pPr>
            <a:r>
              <a:rPr lang="en-US" altLang="en-US" dirty="0">
                <a:cs typeface="Open Sans" panose="020B0606030504020204" pitchFamily="34" charset="0"/>
              </a:rPr>
              <a:t>We can see all the available CSS properties on the W3C:</a:t>
            </a:r>
          </a:p>
          <a:p>
            <a:pPr>
              <a:lnSpc>
                <a:spcPct val="150000"/>
              </a:lnSpc>
            </a:pPr>
            <a:r>
              <a:rPr lang="en-US" altLang="en-US" dirty="0">
                <a:cs typeface="Open Sans" panose="020B0606030504020204" pitchFamily="34" charset="0"/>
                <a:hlinkClick r:id="rId3"/>
              </a:rPr>
              <a:t>https://www.w3schools.com/css/default.asp</a:t>
            </a:r>
            <a:endParaRPr lang="en-US" altLang="en-US" dirty="0">
              <a:cs typeface="Open Sans" panose="020B0606030504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670B8505-219D-4830-AE83-64EEA3FB1DD2}"/>
              </a:ext>
            </a:extLst>
          </p:cNvPr>
          <p:cNvSpPr txBox="1"/>
          <p:nvPr/>
        </p:nvSpPr>
        <p:spPr>
          <a:xfrm>
            <a:off x="261764" y="4650974"/>
            <a:ext cx="11161642" cy="1572866"/>
          </a:xfrm>
          <a:prstGeom prst="rect">
            <a:avLst/>
          </a:prstGeom>
          <a:noFill/>
        </p:spPr>
        <p:txBody>
          <a:bodyPr wrap="square">
            <a:spAutoFit/>
          </a:bodyPr>
          <a:lstStyle/>
          <a:p>
            <a:r>
              <a:rPr lang="en-US" altLang="en-US" dirty="0">
                <a:cs typeface="Open Sans" panose="020B0606030504020204" pitchFamily="34" charset="0"/>
              </a:rPr>
              <a:t>Disadvantages of using Inline style CSS:</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cannot be reused anywhere else.</a:t>
            </a:r>
          </a:p>
          <a:p>
            <a:pPr marL="285750" indent="-285750">
              <a:lnSpc>
                <a:spcPct val="150000"/>
              </a:lnSpc>
              <a:buFont typeface="Wingdings" panose="05000000000000000000" pitchFamily="2" charset="2"/>
              <a:buChar char="§"/>
            </a:pPr>
            <a:r>
              <a:rPr lang="en-US" dirty="0">
                <a:solidFill>
                  <a:srgbClr val="000000"/>
                </a:solidFill>
                <a:latin typeface="inter-regular"/>
              </a:rPr>
              <a:t>Adding CSS using this technique </a:t>
            </a:r>
            <a:r>
              <a:rPr lang="en-US" b="0" i="0" dirty="0">
                <a:solidFill>
                  <a:srgbClr val="000000"/>
                </a:solidFill>
                <a:effectLst/>
                <a:latin typeface="inter-regular"/>
              </a:rPr>
              <a:t>is </a:t>
            </a:r>
            <a:r>
              <a:rPr lang="en-US" b="1" i="0" dirty="0">
                <a:solidFill>
                  <a:srgbClr val="000000"/>
                </a:solidFill>
                <a:effectLst/>
                <a:latin typeface="inter-bold"/>
              </a:rPr>
              <a:t>time-consuming</a:t>
            </a:r>
            <a:r>
              <a:rPr lang="en-US" b="0" i="0" dirty="0">
                <a:solidFill>
                  <a:srgbClr val="000000"/>
                </a:solidFill>
                <a:effectLst/>
                <a:latin typeface="inter-regular"/>
              </a:rPr>
              <a:t>.</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are tough to be edited because they are not stored at a single place.</a:t>
            </a:r>
          </a:p>
        </p:txBody>
      </p:sp>
      <p:pic>
        <p:nvPicPr>
          <p:cNvPr id="5" name="Picture 4">
            <a:extLst>
              <a:ext uri="{FF2B5EF4-FFF2-40B4-BE49-F238E27FC236}">
                <a16:creationId xmlns:a16="http://schemas.microsoft.com/office/drawing/2014/main" id="{D8AF76C7-40DE-4963-81A1-A65EAC42A6F6}"/>
              </a:ext>
            </a:extLst>
          </p:cNvPr>
          <p:cNvPicPr>
            <a:picLocks noChangeAspect="1"/>
          </p:cNvPicPr>
          <p:nvPr/>
        </p:nvPicPr>
        <p:blipFill>
          <a:blip r:embed="rId4"/>
          <a:stretch>
            <a:fillRect/>
          </a:stretch>
        </p:blipFill>
        <p:spPr>
          <a:xfrm>
            <a:off x="7847763" y="941645"/>
            <a:ext cx="4150696" cy="3048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5608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Apply basic style to our html page using the Inline CSS technique. </a:t>
            </a:r>
          </a:p>
          <a:p>
            <a:r>
              <a:rPr lang="en-US" dirty="0"/>
              <a:t>For this exercise we will create a new file named cssbasics.html in our current folder.</a:t>
            </a:r>
          </a:p>
          <a:p>
            <a:endParaRPr lang="en-US" dirty="0"/>
          </a:p>
          <a:p>
            <a:r>
              <a:rPr lang="en-US" dirty="0"/>
              <a:t>Code Link:</a:t>
            </a:r>
          </a:p>
          <a:p>
            <a:pPr marL="285750" indent="-285750">
              <a:buFontTx/>
              <a:buChar char="-"/>
            </a:pPr>
            <a:r>
              <a:rPr lang="en-US" dirty="0">
                <a:hlinkClick r:id="rId3"/>
              </a:rPr>
              <a:t>cssbasics.html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A03E11-E629-42EB-94F5-9F3DFF72F148}"/>
              </a:ext>
            </a:extLst>
          </p:cNvPr>
          <p:cNvPicPr>
            <a:picLocks noChangeAspect="1"/>
          </p:cNvPicPr>
          <p:nvPr/>
        </p:nvPicPr>
        <p:blipFill>
          <a:blip r:embed="rId4"/>
          <a:stretch>
            <a:fillRect/>
          </a:stretch>
        </p:blipFill>
        <p:spPr>
          <a:xfrm>
            <a:off x="4817573" y="2414582"/>
            <a:ext cx="6921454" cy="3355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47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48223"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The internal style sheet is used to add a unique style for a single document. It is defined in &lt;head&gt; section of the HTML page inside the &lt;style&gt; tag.</a:t>
            </a:r>
          </a:p>
          <a:p>
            <a:pPr marL="285750" indent="-285750" algn="just">
              <a:buFont typeface="Wingdings" panose="05000000000000000000" pitchFamily="2" charset="2"/>
              <a:buChar char="§"/>
            </a:pPr>
            <a:r>
              <a:rPr lang="en-US" b="0" i="0" dirty="0">
                <a:effectLst/>
              </a:rPr>
              <a:t>This CSS style is an effective way to style single pages.</a:t>
            </a:r>
            <a:endParaRPr lang="en-US" dirty="0"/>
          </a:p>
          <a:p>
            <a:pPr marL="285750" indent="-285750" algn="just">
              <a:buFont typeface="Wingdings" panose="05000000000000000000" pitchFamily="2" charset="2"/>
              <a:buChar char="§"/>
            </a:pPr>
            <a:r>
              <a:rPr lang="en-US" dirty="0"/>
              <a:t>Internal CSS is applied using the Selectors in the HTML page, which makes the styling easy.</a:t>
            </a:r>
          </a:p>
          <a:p>
            <a:pPr marL="285750" indent="-285750" algn="just">
              <a:buFont typeface="Wingdings" panose="05000000000000000000" pitchFamily="2" charset="2"/>
              <a:buChar char="§"/>
            </a:pPr>
            <a:endParaRPr lang="en-US" dirty="0"/>
          </a:p>
          <a:p>
            <a:pPr algn="just"/>
            <a:r>
              <a:rPr lang="en-US" dirty="0"/>
              <a:t>Syntax to apply the Internal style CSS</a:t>
            </a:r>
          </a:p>
          <a:p>
            <a:pPr marL="34131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marL="341313" lvl="3" algn="just"/>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selector</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 </a:t>
            </a:r>
          </a:p>
          <a:p>
            <a:pPr marL="341313" lvl="3" algn="just"/>
            <a:r>
              <a:rPr lang="en-US" b="0" dirty="0">
                <a:solidFill>
                  <a:srgbClr val="000000"/>
                </a:solidFill>
                <a:effectLst/>
                <a:latin typeface="Consolas" panose="020B0609020204030204" pitchFamily="49" charset="0"/>
              </a:rPr>
              <a:t>   }</a:t>
            </a:r>
          </a:p>
          <a:p>
            <a:pPr marL="341313" lvl="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algn="just"/>
            <a:r>
              <a:rPr lang="en-US" b="1" dirty="0"/>
              <a:t>Selector</a:t>
            </a:r>
            <a:r>
              <a:rPr lang="en-US" dirty="0"/>
              <a:t>: </a:t>
            </a:r>
            <a:r>
              <a:rPr lang="en-US" b="0" i="0" dirty="0">
                <a:effectLst/>
              </a:rPr>
              <a:t>CSS selectors are used to "find" (or select) the HTML elements you want to style.</a:t>
            </a:r>
          </a:p>
          <a:p>
            <a:pPr algn="just"/>
            <a:r>
              <a:rPr lang="en-US" dirty="0"/>
              <a:t>The are three type of selectors in CSS.</a:t>
            </a:r>
          </a:p>
          <a:p>
            <a:pPr algn="just">
              <a:lnSpc>
                <a:spcPct val="150000"/>
              </a:lnSpc>
            </a:pPr>
            <a:r>
              <a:rPr lang="en-US" sz="1800" b="1" dirty="0">
                <a:solidFill>
                  <a:schemeClr val="accent6"/>
                </a:solidFill>
              </a:rPr>
              <a:t>#id</a:t>
            </a:r>
            <a:r>
              <a:rPr lang="en-US" b="1" dirty="0">
                <a:solidFill>
                  <a:schemeClr val="accent6"/>
                </a:solidFill>
              </a:rPr>
              <a:t>:</a:t>
            </a:r>
            <a:r>
              <a:rPr lang="en-US" sz="1800" dirty="0"/>
              <a:t> Id of the single element</a:t>
            </a:r>
          </a:p>
          <a:p>
            <a:pPr algn="just">
              <a:lnSpc>
                <a:spcPct val="150000"/>
              </a:lnSpc>
            </a:pPr>
            <a:r>
              <a:rPr lang="en-US" sz="1800" b="1" dirty="0">
                <a:solidFill>
                  <a:schemeClr val="accent6"/>
                </a:solidFill>
              </a:rPr>
              <a:t>.classname</a:t>
            </a:r>
            <a:r>
              <a:rPr lang="en-US" b="1" dirty="0">
                <a:solidFill>
                  <a:schemeClr val="accent6"/>
                </a:solidFill>
              </a:rPr>
              <a:t>:</a:t>
            </a:r>
            <a:r>
              <a:rPr lang="en-US" sz="1800" dirty="0"/>
              <a:t> group of elements which has same classification property</a:t>
            </a:r>
          </a:p>
          <a:p>
            <a:pPr algn="just">
              <a:lnSpc>
                <a:spcPct val="150000"/>
              </a:lnSpc>
            </a:pPr>
            <a:r>
              <a:rPr lang="en-US" sz="1800" b="1" dirty="0">
                <a:solidFill>
                  <a:schemeClr val="accent6"/>
                </a:solidFill>
              </a:rPr>
              <a:t>Tagname:</a:t>
            </a:r>
            <a:r>
              <a:rPr lang="en-US" sz="1800" dirty="0"/>
              <a:t> group of elements which has same tag name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8E6ADE5-68D5-4711-80DB-0E37C3DE939C}"/>
              </a:ext>
            </a:extLst>
          </p:cNvPr>
          <p:cNvPicPr>
            <a:picLocks noChangeAspect="1"/>
          </p:cNvPicPr>
          <p:nvPr/>
        </p:nvPicPr>
        <p:blipFill>
          <a:blip r:embed="rId3"/>
          <a:stretch>
            <a:fillRect/>
          </a:stretch>
        </p:blipFill>
        <p:spPr>
          <a:xfrm>
            <a:off x="8519701" y="1364735"/>
            <a:ext cx="3315937" cy="4388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4">
            <a:extLst>
              <a:ext uri="{FF2B5EF4-FFF2-40B4-BE49-F238E27FC236}">
                <a16:creationId xmlns:a16="http://schemas.microsoft.com/office/drawing/2014/main" id="{9373CDB8-E967-43C8-9367-845A26D50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745" y="2813444"/>
            <a:ext cx="3692510" cy="13248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5462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In CSS, the term "box model" is used when talking about design and layout.</a:t>
            </a:r>
          </a:p>
          <a:p>
            <a:pPr marL="285750" indent="-285750" algn="just">
              <a:buFont typeface="Wingdings" panose="05000000000000000000" pitchFamily="2" charset="2"/>
              <a:buChar char="§"/>
            </a:pPr>
            <a:r>
              <a:rPr lang="en-US" b="0" i="0" dirty="0">
                <a:solidFill>
                  <a:srgbClr val="000000"/>
                </a:solidFill>
                <a:effectLst/>
              </a:rPr>
              <a:t>All HTML elements can be considered as boxes.</a:t>
            </a:r>
          </a:p>
          <a:p>
            <a:pPr marL="285750" indent="-285750" algn="just">
              <a:buFont typeface="Wingdings" panose="05000000000000000000" pitchFamily="2" charset="2"/>
              <a:buChar char="§"/>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Rounded Corners 5">
            <a:extLst>
              <a:ext uri="{FF2B5EF4-FFF2-40B4-BE49-F238E27FC236}">
                <a16:creationId xmlns:a16="http://schemas.microsoft.com/office/drawing/2014/main" id="{D8E90CF2-7689-431B-BD01-8A6136759374}"/>
              </a:ext>
            </a:extLst>
          </p:cNvPr>
          <p:cNvSpPr/>
          <p:nvPr/>
        </p:nvSpPr>
        <p:spPr>
          <a:xfrm>
            <a:off x="2077279" y="3763219"/>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7" name="Rectangle: Rounded Corners 6">
            <a:extLst>
              <a:ext uri="{FF2B5EF4-FFF2-40B4-BE49-F238E27FC236}">
                <a16:creationId xmlns:a16="http://schemas.microsoft.com/office/drawing/2014/main" id="{664C91C3-1F7F-4B1A-B1C7-3AD687130575}"/>
              </a:ext>
            </a:extLst>
          </p:cNvPr>
          <p:cNvSpPr/>
          <p:nvPr/>
        </p:nvSpPr>
        <p:spPr>
          <a:xfrm>
            <a:off x="1100691"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D12C9853-AD36-477B-9904-112984DDC934}"/>
              </a:ext>
            </a:extLst>
          </p:cNvPr>
          <p:cNvSpPr txBox="1"/>
          <p:nvPr/>
        </p:nvSpPr>
        <p:spPr>
          <a:xfrm>
            <a:off x="2667931" y="2789926"/>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sp>
        <p:nvSpPr>
          <p:cNvPr id="10" name="Rectangle: Rounded Corners 9">
            <a:extLst>
              <a:ext uri="{FF2B5EF4-FFF2-40B4-BE49-F238E27FC236}">
                <a16:creationId xmlns:a16="http://schemas.microsoft.com/office/drawing/2014/main" id="{B5C8E414-9F69-4D13-A00C-7D70353F3388}"/>
              </a:ext>
            </a:extLst>
          </p:cNvPr>
          <p:cNvSpPr/>
          <p:nvPr/>
        </p:nvSpPr>
        <p:spPr>
          <a:xfrm>
            <a:off x="7836016" y="3763218"/>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11" name="Rectangle: Rounded Corners 10">
            <a:extLst>
              <a:ext uri="{FF2B5EF4-FFF2-40B4-BE49-F238E27FC236}">
                <a16:creationId xmlns:a16="http://schemas.microsoft.com/office/drawing/2014/main" id="{723E25E3-DF5B-441B-BCC6-49F41D5AC8D2}"/>
              </a:ext>
            </a:extLst>
          </p:cNvPr>
          <p:cNvSpPr/>
          <p:nvPr/>
        </p:nvSpPr>
        <p:spPr>
          <a:xfrm>
            <a:off x="6859429"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2" name="TextBox 12">
            <a:extLst>
              <a:ext uri="{FF2B5EF4-FFF2-40B4-BE49-F238E27FC236}">
                <a16:creationId xmlns:a16="http://schemas.microsoft.com/office/drawing/2014/main" id="{8594DA2F-0912-431B-B2B5-387339B31976}"/>
              </a:ext>
            </a:extLst>
          </p:cNvPr>
          <p:cNvSpPr txBox="1"/>
          <p:nvPr/>
        </p:nvSpPr>
        <p:spPr>
          <a:xfrm>
            <a:off x="8464552" y="2789925"/>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cxnSp>
        <p:nvCxnSpPr>
          <p:cNvPr id="13" name="Straight Arrow Connector 12">
            <a:extLst>
              <a:ext uri="{FF2B5EF4-FFF2-40B4-BE49-F238E27FC236}">
                <a16:creationId xmlns:a16="http://schemas.microsoft.com/office/drawing/2014/main" id="{82674966-7083-4354-A9AE-2E23E0ECD30D}"/>
              </a:ext>
            </a:extLst>
          </p:cNvPr>
          <p:cNvCxnSpPr/>
          <p:nvPr/>
        </p:nvCxnSpPr>
        <p:spPr>
          <a:xfrm>
            <a:off x="4355984" y="3990159"/>
            <a:ext cx="585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95D3E99E-2898-44B3-8FA8-50BC79B70EF3}"/>
              </a:ext>
            </a:extLst>
          </p:cNvPr>
          <p:cNvSpPr txBox="1"/>
          <p:nvPr/>
        </p:nvSpPr>
        <p:spPr>
          <a:xfrm>
            <a:off x="4079672" y="3389443"/>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padding</a:t>
            </a:r>
          </a:p>
        </p:txBody>
      </p:sp>
      <p:sp>
        <p:nvSpPr>
          <p:cNvPr id="15" name="TextBox 18">
            <a:extLst>
              <a:ext uri="{FF2B5EF4-FFF2-40B4-BE49-F238E27FC236}">
                <a16:creationId xmlns:a16="http://schemas.microsoft.com/office/drawing/2014/main" id="{264D806A-6E60-4F4C-B314-D15CA6E1B8A2}"/>
              </a:ext>
            </a:extLst>
          </p:cNvPr>
          <p:cNvSpPr txBox="1"/>
          <p:nvPr/>
        </p:nvSpPr>
        <p:spPr>
          <a:xfrm>
            <a:off x="5622418" y="2184492"/>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margin</a:t>
            </a:r>
          </a:p>
        </p:txBody>
      </p:sp>
      <p:cxnSp>
        <p:nvCxnSpPr>
          <p:cNvPr id="16" name="Straight Arrow Connector 15">
            <a:extLst>
              <a:ext uri="{FF2B5EF4-FFF2-40B4-BE49-F238E27FC236}">
                <a16:creationId xmlns:a16="http://schemas.microsoft.com/office/drawing/2014/main" id="{2A1CB841-7B8D-49C8-BA59-74097B004587}"/>
              </a:ext>
            </a:extLst>
          </p:cNvPr>
          <p:cNvCxnSpPr>
            <a:cxnSpLocks/>
          </p:cNvCxnSpPr>
          <p:nvPr/>
        </p:nvCxnSpPr>
        <p:spPr>
          <a:xfrm>
            <a:off x="6014122" y="2533615"/>
            <a:ext cx="0" cy="145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396D8BD-1A78-418B-B108-E68681849D05}"/>
              </a:ext>
            </a:extLst>
          </p:cNvPr>
          <p:cNvCxnSpPr>
            <a:cxnSpLocks/>
          </p:cNvCxnSpPr>
          <p:nvPr/>
        </p:nvCxnSpPr>
        <p:spPr>
          <a:xfrm>
            <a:off x="5667270" y="4148710"/>
            <a:ext cx="7837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172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apply the CSS using the Internal style CSS to our block level elements (box and box-content), will also see how to use different types of selectors for styling the content.</a:t>
            </a:r>
          </a:p>
          <a:p>
            <a:r>
              <a:rPr lang="en-US" dirty="0"/>
              <a:t>We will also see some commonly used properties of CSS.</a:t>
            </a:r>
          </a:p>
          <a:p>
            <a:r>
              <a:rPr lang="en-US" dirty="0"/>
              <a:t> </a:t>
            </a:r>
          </a:p>
          <a:p>
            <a:endParaRPr lang="en-US" dirty="0"/>
          </a:p>
          <a:p>
            <a:r>
              <a:rPr lang="en-US" dirty="0"/>
              <a:t>Code Links:</a:t>
            </a:r>
          </a:p>
          <a:p>
            <a:pPr marL="285750" indent="-285750">
              <a:buFontTx/>
              <a:buChar char="-"/>
            </a:pPr>
            <a:r>
              <a:rPr lang="en-US" dirty="0">
                <a:hlinkClick r:id="rId3"/>
              </a:rPr>
              <a:t>cssbasics.html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6220BEF-B59F-4A4A-8E60-A5DA599B4A38}"/>
              </a:ext>
            </a:extLst>
          </p:cNvPr>
          <p:cNvPicPr>
            <a:picLocks noChangeAspect="1"/>
          </p:cNvPicPr>
          <p:nvPr/>
        </p:nvPicPr>
        <p:blipFill>
          <a:blip r:embed="rId4"/>
          <a:stretch>
            <a:fillRect/>
          </a:stretch>
        </p:blipFill>
        <p:spPr>
          <a:xfrm>
            <a:off x="5514848" y="2170769"/>
            <a:ext cx="5908558" cy="3981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0606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Pseudo-classes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A pseudo class is used to apply effects on the control based on special conditions or activity.</a:t>
            </a:r>
          </a:p>
          <a:p>
            <a:pPr marL="285750" indent="-285750" algn="l">
              <a:buFont typeface="Wingdings" panose="05000000000000000000" pitchFamily="2" charset="2"/>
              <a:buChar char="§"/>
            </a:pPr>
            <a:r>
              <a:rPr lang="en-US" b="0" i="0" dirty="0">
                <a:solidFill>
                  <a:srgbClr val="000000"/>
                </a:solidFill>
                <a:effectLst/>
              </a:rPr>
              <a:t>For example, it can be used to:</a:t>
            </a:r>
          </a:p>
          <a:p>
            <a:pPr marL="742950" lvl="1" indent="-285750">
              <a:buFont typeface="Arial" panose="020B0604020202020204" pitchFamily="34" charset="0"/>
              <a:buChar char="•"/>
            </a:pPr>
            <a:r>
              <a:rPr lang="en-US" b="0" i="0" dirty="0">
                <a:solidFill>
                  <a:srgbClr val="000000"/>
                </a:solidFill>
                <a:effectLst/>
              </a:rPr>
              <a:t>Style an element when a user mouses over it</a:t>
            </a:r>
          </a:p>
          <a:p>
            <a:pPr marL="742950" lvl="1" indent="-285750">
              <a:buFont typeface="Arial" panose="020B0604020202020204" pitchFamily="34" charset="0"/>
              <a:buChar char="•"/>
            </a:pPr>
            <a:r>
              <a:rPr lang="en-US" b="0" i="0" dirty="0">
                <a:solidFill>
                  <a:srgbClr val="000000"/>
                </a:solidFill>
                <a:effectLst/>
              </a:rPr>
              <a:t>Style visited and unvisited links differently</a:t>
            </a:r>
          </a:p>
          <a:p>
            <a:pPr marL="742950" lvl="1" indent="-285750">
              <a:buFont typeface="Arial" panose="020B0604020202020204" pitchFamily="34" charset="0"/>
              <a:buChar char="•"/>
            </a:pPr>
            <a:r>
              <a:rPr lang="en-US" b="0" i="0" dirty="0">
                <a:solidFill>
                  <a:srgbClr val="000000"/>
                </a:solidFill>
                <a:effectLst/>
              </a:rPr>
              <a:t>Style an element when it gets focus</a:t>
            </a:r>
          </a:p>
          <a:p>
            <a:endParaRPr lang="en-US" dirty="0"/>
          </a:p>
          <a:p>
            <a:r>
              <a:rPr lang="en-US" dirty="0"/>
              <a:t>Syntax to use pseudo class</a:t>
            </a:r>
          </a:p>
          <a:p>
            <a:r>
              <a:rPr lang="en-US" dirty="0"/>
              <a:t>	</a:t>
            </a:r>
            <a:r>
              <a:rPr lang="en-US" b="0" i="0" dirty="0">
                <a:solidFill>
                  <a:srgbClr val="A52A2A"/>
                </a:solidFill>
                <a:effectLst/>
                <a:latin typeface="Consolas" panose="020B0609020204030204" pitchFamily="49" charset="0"/>
              </a:rPr>
              <a:t>selector:pseudo-class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property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value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B2024D07-9F1D-4A6F-99E1-3F00954D6340}"/>
              </a:ext>
            </a:extLst>
          </p:cNvPr>
          <p:cNvPicPr>
            <a:picLocks noChangeAspect="1"/>
          </p:cNvPicPr>
          <p:nvPr/>
        </p:nvPicPr>
        <p:blipFill>
          <a:blip r:embed="rId3"/>
          <a:stretch>
            <a:fillRect/>
          </a:stretch>
        </p:blipFill>
        <p:spPr>
          <a:xfrm>
            <a:off x="7063354" y="1644363"/>
            <a:ext cx="4317324" cy="1784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582AFE39-AC4A-483F-B633-6F8373D8B71A}"/>
              </a:ext>
            </a:extLst>
          </p:cNvPr>
          <p:cNvPicPr>
            <a:picLocks noChangeAspect="1"/>
          </p:cNvPicPr>
          <p:nvPr/>
        </p:nvPicPr>
        <p:blipFill>
          <a:blip r:embed="rId4"/>
          <a:stretch>
            <a:fillRect/>
          </a:stretch>
        </p:blipFill>
        <p:spPr>
          <a:xfrm>
            <a:off x="5472359" y="3968699"/>
            <a:ext cx="5908319" cy="2489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495027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15844</TotalTime>
  <Words>3092</Words>
  <Application>Microsoft Office PowerPoint</Application>
  <PresentationFormat>Widescreen</PresentationFormat>
  <Paragraphs>392</Paragraphs>
  <Slides>33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Calibri</vt:lpstr>
      <vt:lpstr>Calibri (body)</vt:lpstr>
      <vt:lpstr>Calibri Light</vt:lpstr>
      <vt:lpstr>Consolas</vt:lpstr>
      <vt:lpstr>Cooper Black</vt:lpstr>
      <vt:lpstr>inter-bold</vt:lpstr>
      <vt:lpstr>inter-regular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715</cp:revision>
  <dcterms:created xsi:type="dcterms:W3CDTF">2016-07-10T03:33:26Z</dcterms:created>
  <dcterms:modified xsi:type="dcterms:W3CDTF">2023-08-20T06:23:13Z</dcterms:modified>
</cp:coreProperties>
</file>